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76"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0375900" cy="58547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BA9667-8056-41F7-B2C6-1C0448FC5E79}" v="5" dt="2025-05-13T13:04:03.4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66" autoAdjust="0"/>
    <p:restoredTop sz="94622" autoAdjust="0"/>
  </p:normalViewPr>
  <p:slideViewPr>
    <p:cSldViewPr>
      <p:cViewPr varScale="1">
        <p:scale>
          <a:sx n="166" d="100"/>
          <a:sy n="166" d="100"/>
        </p:scale>
        <p:origin x="3396" y="3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ma alghafli" userId="8bf65b08ad3ff8cd" providerId="LiveId" clId="{2EBA9667-8056-41F7-B2C6-1C0448FC5E79}"/>
    <pc:docChg chg="undo custSel addSld modSld">
      <pc:chgData name="juma alghafli" userId="8bf65b08ad3ff8cd" providerId="LiveId" clId="{2EBA9667-8056-41F7-B2C6-1C0448FC5E79}" dt="2025-05-13T12:56:03.288" v="25" actId="1076"/>
      <pc:docMkLst>
        <pc:docMk/>
      </pc:docMkLst>
      <pc:sldChg chg="modSp mod">
        <pc:chgData name="juma alghafli" userId="8bf65b08ad3ff8cd" providerId="LiveId" clId="{2EBA9667-8056-41F7-B2C6-1C0448FC5E79}" dt="2025-05-13T12:56:03.288" v="25" actId="1076"/>
        <pc:sldMkLst>
          <pc:docMk/>
          <pc:sldMk cId="0" sldId="256"/>
        </pc:sldMkLst>
        <pc:spChg chg="mod">
          <ac:chgData name="juma alghafli" userId="8bf65b08ad3ff8cd" providerId="LiveId" clId="{2EBA9667-8056-41F7-B2C6-1C0448FC5E79}" dt="2025-05-13T12:56:03.288" v="25" actId="1076"/>
          <ac:spMkLst>
            <pc:docMk/>
            <pc:sldMk cId="0" sldId="256"/>
            <ac:spMk id="5" creationId="{00000000-0000-0000-0000-000000000000}"/>
          </ac:spMkLst>
        </pc:spChg>
        <pc:spChg chg="mod">
          <ac:chgData name="juma alghafli" userId="8bf65b08ad3ff8cd" providerId="LiveId" clId="{2EBA9667-8056-41F7-B2C6-1C0448FC5E79}" dt="2025-05-13T12:51:30.935" v="11" actId="20577"/>
          <ac:spMkLst>
            <pc:docMk/>
            <pc:sldMk cId="0" sldId="256"/>
            <ac:spMk id="6" creationId="{00000000-0000-0000-0000-000000000000}"/>
          </ac:spMkLst>
        </pc:spChg>
        <pc:picChg chg="mod">
          <ac:chgData name="juma alghafli" userId="8bf65b08ad3ff8cd" providerId="LiveId" clId="{2EBA9667-8056-41F7-B2C6-1C0448FC5E79}" dt="2025-05-13T12:55:58.004" v="24" actId="1076"/>
          <ac:picMkLst>
            <pc:docMk/>
            <pc:sldMk cId="0" sldId="256"/>
            <ac:picMk id="3" creationId="{00000000-0000-0000-0000-000000000000}"/>
          </ac:picMkLst>
        </pc:picChg>
      </pc:sldChg>
      <pc:sldChg chg="addSp delSp modSp mod delAnim modAnim">
        <pc:chgData name="juma alghafli" userId="8bf65b08ad3ff8cd" providerId="LiveId" clId="{2EBA9667-8056-41F7-B2C6-1C0448FC5E79}" dt="2025-05-13T12:53:19.043" v="15" actId="21"/>
        <pc:sldMkLst>
          <pc:docMk/>
          <pc:sldMk cId="0" sldId="263"/>
        </pc:sldMkLst>
        <pc:picChg chg="add del mod">
          <ac:chgData name="juma alghafli" userId="8bf65b08ad3ff8cd" providerId="LiveId" clId="{2EBA9667-8056-41F7-B2C6-1C0448FC5E79}" dt="2025-05-13T12:53:19.043" v="15" actId="21"/>
          <ac:picMkLst>
            <pc:docMk/>
            <pc:sldMk cId="0" sldId="263"/>
            <ac:picMk id="7" creationId="{D1201D3E-80D1-2E65-47E4-A4AF0F894CAF}"/>
          </ac:picMkLst>
        </pc:picChg>
      </pc:sldChg>
      <pc:sldChg chg="modSp mod">
        <pc:chgData name="juma alghafli" userId="8bf65b08ad3ff8cd" providerId="LiveId" clId="{2EBA9667-8056-41F7-B2C6-1C0448FC5E79}" dt="2025-05-13T12:55:27.112" v="22" actId="1076"/>
        <pc:sldMkLst>
          <pc:docMk/>
          <pc:sldMk cId="0" sldId="275"/>
        </pc:sldMkLst>
        <pc:spChg chg="mod">
          <ac:chgData name="juma alghafli" userId="8bf65b08ad3ff8cd" providerId="LiveId" clId="{2EBA9667-8056-41F7-B2C6-1C0448FC5E79}" dt="2025-05-13T12:55:27.112" v="22" actId="1076"/>
          <ac:spMkLst>
            <pc:docMk/>
            <pc:sldMk cId="0" sldId="275"/>
            <ac:spMk id="4" creationId="{00000000-0000-0000-0000-000000000000}"/>
          </ac:spMkLst>
        </pc:spChg>
        <pc:spChg chg="mod">
          <ac:chgData name="juma alghafli" userId="8bf65b08ad3ff8cd" providerId="LiveId" clId="{2EBA9667-8056-41F7-B2C6-1C0448FC5E79}" dt="2025-05-13T12:55:23.412" v="21" actId="20577"/>
          <ac:spMkLst>
            <pc:docMk/>
            <pc:sldMk cId="0" sldId="275"/>
            <ac:spMk id="5" creationId="{00000000-0000-0000-0000-000000000000}"/>
          </ac:spMkLst>
        </pc:spChg>
      </pc:sldChg>
      <pc:sldChg chg="addSp modSp new mod modAnim">
        <pc:chgData name="juma alghafli" userId="8bf65b08ad3ff8cd" providerId="LiveId" clId="{2EBA9667-8056-41F7-B2C6-1C0448FC5E79}" dt="2025-05-13T12:53:34.292" v="20" actId="14100"/>
        <pc:sldMkLst>
          <pc:docMk/>
          <pc:sldMk cId="256011343" sldId="276"/>
        </pc:sldMkLst>
        <pc:picChg chg="add mod">
          <ac:chgData name="juma alghafli" userId="8bf65b08ad3ff8cd" providerId="LiveId" clId="{2EBA9667-8056-41F7-B2C6-1C0448FC5E79}" dt="2025-05-13T12:53:34.292" v="20" actId="14100"/>
          <ac:picMkLst>
            <pc:docMk/>
            <pc:sldMk cId="256011343" sldId="276"/>
            <ac:picMk id="7" creationId="{D1201D3E-80D1-2E65-47E4-A4AF0F894CA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5" Type="http://schemas.openxmlformats.org/officeDocument/2006/relationships/image" Target="../media/image14.png"/><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t="1000" b="1000"/>
          <a:stretch>
            <a:fillRect/>
          </a:stretch>
        </p:blipFill>
        <p:spPr>
          <a:xfrm>
            <a:off x="0" y="0"/>
            <a:ext cx="10388600" cy="5854700"/>
          </a:xfrm>
          <a:prstGeom prst="rect">
            <a:avLst/>
          </a:prstGeom>
        </p:spPr>
      </p:pic>
      <p:sp>
        <p:nvSpPr>
          <p:cNvPr id="4" name="AutoShape 4"/>
          <p:cNvSpPr/>
          <p:nvPr/>
        </p:nvSpPr>
        <p:spPr>
          <a:xfrm>
            <a:off x="3619500" y="749300"/>
            <a:ext cx="3098800" cy="0"/>
          </a:xfrm>
          <a:prstGeom prst="rect">
            <a:avLst/>
          </a:prstGeom>
          <a:solidFill>
            <a:srgbClr val="000000"/>
          </a:solidFill>
        </p:spPr>
        <p:txBody>
          <a:bodyPr/>
          <a:lstStyle/>
          <a:p>
            <a:endParaRPr lang="en-AE"/>
          </a:p>
        </p:txBody>
      </p:sp>
      <p:sp>
        <p:nvSpPr>
          <p:cNvPr id="5" name="TextBox 5"/>
          <p:cNvSpPr txBox="1"/>
          <p:nvPr/>
        </p:nvSpPr>
        <p:spPr>
          <a:xfrm>
            <a:off x="1301750" y="2317750"/>
            <a:ext cx="7810500" cy="965200"/>
          </a:xfrm>
          <a:prstGeom prst="rect">
            <a:avLst/>
          </a:prstGeom>
          <a:solidFill>
            <a:srgbClr val="000000">
              <a:alpha val="0"/>
            </a:srgbClr>
          </a:solidFill>
        </p:spPr>
        <p:txBody>
          <a:bodyPr lIns="0" tIns="0" rIns="0" bIns="0" rtlCol="0" anchor="ctr"/>
          <a:lstStyle/>
          <a:p>
            <a:pPr indent="0" algn="ctr">
              <a:lnSpc>
                <a:spcPct val="112500"/>
              </a:lnSpc>
              <a:defRPr/>
            </a:pPr>
            <a:r>
              <a:rPr lang="en-US" sz="3200" b="1" dirty="0">
                <a:solidFill>
                  <a:srgbClr val="FFFFFF"/>
                </a:solidFill>
                <a:latin typeface="微软雅黑"/>
              </a:rPr>
              <a:t>Market Eye: Stock Analysis Dashboard</a:t>
            </a:r>
            <a:endParaRPr lang="en-US" sz="1100" dirty="0"/>
          </a:p>
        </p:txBody>
      </p:sp>
      <p:sp>
        <p:nvSpPr>
          <p:cNvPr id="6" name="TextBox 6"/>
          <p:cNvSpPr txBox="1"/>
          <p:nvPr/>
        </p:nvSpPr>
        <p:spPr>
          <a:xfrm>
            <a:off x="1682750" y="4070350"/>
            <a:ext cx="7810500" cy="317500"/>
          </a:xfrm>
          <a:prstGeom prst="rect">
            <a:avLst/>
          </a:prstGeom>
          <a:solidFill>
            <a:srgbClr val="000000">
              <a:alpha val="0"/>
            </a:srgbClr>
          </a:solidFill>
        </p:spPr>
        <p:txBody>
          <a:bodyPr lIns="0" tIns="0" rIns="0" bIns="0" rtlCol="0" anchor="ctr"/>
          <a:lstStyle/>
          <a:p>
            <a:pPr indent="0" algn="ctr">
              <a:lnSpc>
                <a:spcPct val="110000"/>
              </a:lnSpc>
              <a:defRPr/>
            </a:pPr>
            <a:r>
              <a:rPr lang="en-US" sz="2000" b="0" dirty="0">
                <a:solidFill>
                  <a:srgbClr val="FFFFFF"/>
                </a:solidFill>
                <a:latin typeface="微软雅黑"/>
              </a:rPr>
              <a:t>Group 1</a:t>
            </a:r>
            <a:endParaRPr lang="en-US" sz="1100" dirty="0"/>
          </a:p>
        </p:txBody>
      </p:sp>
    </p:spTree>
  </p:cSld>
  <p:clrMapOvr>
    <a:masterClrMapping/>
  </p:clrMapOvr>
  <mc:AlternateContent xmlns:mc="http://schemas.openxmlformats.org/markup-compatibility/2006">
    <mc:Choice xmlns:p14="http://schemas.microsoft.com/office/powerpoint/2010/main" Requires="p14">
      <p:transition spd="slow" p14:dur="2000" advTm="1973"/>
    </mc:Choice>
    <mc:Fallback>
      <p:transition spd="slow" advTm="197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1000" b="1000"/>
          <a:stretch>
            <a:fillRect/>
          </a:stretch>
        </p:blipFill>
        <p:spPr>
          <a:xfrm>
            <a:off x="0" y="0"/>
            <a:ext cx="10388600" cy="5854700"/>
          </a:xfrm>
          <a:prstGeom prst="rect">
            <a:avLst/>
          </a:prstGeom>
        </p:spPr>
      </p:pic>
      <p:pic>
        <p:nvPicPr>
          <p:cNvPr id="5" name="Picture 5"/>
          <p:cNvPicPr>
            <a:picLocks noChangeAspect="1"/>
          </p:cNvPicPr>
          <p:nvPr/>
        </p:nvPicPr>
        <p:blipFill>
          <a:blip r:embed="rId4"/>
          <a:srcRect t="13000" b="13000"/>
          <a:stretch>
            <a:fillRect/>
          </a:stretch>
        </p:blipFill>
        <p:spPr>
          <a:xfrm>
            <a:off x="88900" y="1803400"/>
            <a:ext cx="10287000" cy="12700"/>
          </a:xfrm>
          <a:prstGeom prst="rect">
            <a:avLst/>
          </a:prstGeom>
        </p:spPr>
      </p:pic>
      <p:pic>
        <p:nvPicPr>
          <p:cNvPr id="6" name="Picture 6"/>
          <p:cNvPicPr>
            <a:picLocks noChangeAspect="1"/>
          </p:cNvPicPr>
          <p:nvPr/>
        </p:nvPicPr>
        <p:blipFill>
          <a:blip r:embed="rId5"/>
          <a:srcRect l="50000" r="50000"/>
          <a:stretch>
            <a:fillRect/>
          </a:stretch>
        </p:blipFill>
        <p:spPr>
          <a:xfrm>
            <a:off x="2362200" y="1803400"/>
            <a:ext cx="0" cy="596900"/>
          </a:xfrm>
          <a:prstGeom prst="rect">
            <a:avLst/>
          </a:prstGeom>
        </p:spPr>
      </p:pic>
      <p:pic>
        <p:nvPicPr>
          <p:cNvPr id="7" name="Picture 7"/>
          <p:cNvPicPr>
            <a:picLocks noChangeAspect="1"/>
          </p:cNvPicPr>
          <p:nvPr/>
        </p:nvPicPr>
        <p:blipFill>
          <a:blip r:embed="rId6"/>
          <a:srcRect l="5000" r="5000"/>
          <a:stretch>
            <a:fillRect/>
          </a:stretch>
        </p:blipFill>
        <p:spPr>
          <a:xfrm>
            <a:off x="1079500" y="2222500"/>
            <a:ext cx="2552700" cy="3517900"/>
          </a:xfrm>
          <a:prstGeom prst="rect">
            <a:avLst/>
          </a:prstGeom>
        </p:spPr>
      </p:pic>
      <p:pic>
        <p:nvPicPr>
          <p:cNvPr id="8" name="Picture 8"/>
          <p:cNvPicPr>
            <a:picLocks noChangeAspect="1"/>
          </p:cNvPicPr>
          <p:nvPr/>
        </p:nvPicPr>
        <p:blipFill>
          <a:blip r:embed="rId7"/>
          <a:srcRect t="2000" b="2000"/>
          <a:stretch>
            <a:fillRect/>
          </a:stretch>
        </p:blipFill>
        <p:spPr>
          <a:xfrm>
            <a:off x="2159000" y="2197100"/>
            <a:ext cx="393700" cy="393700"/>
          </a:xfrm>
          <a:prstGeom prst="rect">
            <a:avLst/>
          </a:prstGeom>
        </p:spPr>
      </p:pic>
      <p:sp>
        <p:nvSpPr>
          <p:cNvPr id="9" name="TextBox 9"/>
          <p:cNvSpPr txBox="1"/>
          <p:nvPr/>
        </p:nvSpPr>
        <p:spPr>
          <a:xfrm>
            <a:off x="1447800" y="3479800"/>
            <a:ext cx="1816100" cy="977900"/>
          </a:xfrm>
          <a:prstGeom prst="rect">
            <a:avLst/>
          </a:prstGeom>
          <a:solidFill>
            <a:srgbClr val="000000">
              <a:alpha val="0"/>
            </a:srgbClr>
          </a:solidFill>
        </p:spPr>
        <p:txBody>
          <a:bodyPr lIns="0" tIns="0" rIns="0" bIns="0" rtlCol="0" anchor="ctr"/>
          <a:lstStyle/>
          <a:p>
            <a:pPr indent="0" algn="l">
              <a:lnSpc>
                <a:spcPct val="150000"/>
              </a:lnSpc>
              <a:defRPr/>
            </a:pPr>
            <a:r>
              <a:rPr lang="en-US" sz="1000" b="0">
                <a:solidFill>
                  <a:srgbClr val="000000"/>
                </a:solidFill>
                <a:latin typeface="微软雅黑"/>
              </a:rPr>
              <a:t>The demo emphasizes robust user authentication, ensuring that sensitive stock analysis data remains protected from unauthorized access.</a:t>
            </a:r>
            <a:endParaRPr lang="en-US" sz="1100"/>
          </a:p>
        </p:txBody>
      </p:sp>
      <p:sp>
        <p:nvSpPr>
          <p:cNvPr id="10" name="TextBox 10"/>
          <p:cNvSpPr txBox="1"/>
          <p:nvPr/>
        </p:nvSpPr>
        <p:spPr>
          <a:xfrm>
            <a:off x="1346200" y="2514600"/>
            <a:ext cx="1955800" cy="558800"/>
          </a:xfrm>
          <a:prstGeom prst="rect">
            <a:avLst/>
          </a:prstGeom>
          <a:solidFill>
            <a:srgbClr val="000000">
              <a:alpha val="0"/>
            </a:srgbClr>
          </a:solidFill>
        </p:spPr>
        <p:txBody>
          <a:bodyPr lIns="0" tIns="0" rIns="0" bIns="0" rtlCol="0" anchor="ctr"/>
          <a:lstStyle/>
          <a:p>
            <a:pPr indent="0" algn="ctr">
              <a:lnSpc>
                <a:spcPct val="150000"/>
              </a:lnSpc>
              <a:defRPr/>
            </a:pPr>
            <a:r>
              <a:rPr lang="en-US" sz="1400" b="1">
                <a:solidFill>
                  <a:srgbClr val="000000"/>
                </a:solidFill>
                <a:latin typeface="微软雅黑"/>
              </a:rPr>
              <a:t>Secure Access Features</a:t>
            </a:r>
            <a:endParaRPr lang="en-US" sz="1100"/>
          </a:p>
        </p:txBody>
      </p:sp>
      <p:pic>
        <p:nvPicPr>
          <p:cNvPr id="11" name="Picture 11"/>
          <p:cNvPicPr>
            <a:picLocks noChangeAspect="1"/>
          </p:cNvPicPr>
          <p:nvPr/>
        </p:nvPicPr>
        <p:blipFill>
          <a:blip r:embed="rId8"/>
          <a:srcRect/>
          <a:stretch>
            <a:fillRect/>
          </a:stretch>
        </p:blipFill>
        <p:spPr>
          <a:xfrm>
            <a:off x="2222500" y="1663700"/>
            <a:ext cx="317500" cy="317500"/>
          </a:xfrm>
          <a:prstGeom prst="rect">
            <a:avLst/>
          </a:prstGeom>
        </p:spPr>
      </p:pic>
      <p:pic>
        <p:nvPicPr>
          <p:cNvPr id="12" name="Picture 12"/>
          <p:cNvPicPr>
            <a:picLocks noChangeAspect="1"/>
          </p:cNvPicPr>
          <p:nvPr/>
        </p:nvPicPr>
        <p:blipFill>
          <a:blip r:embed="rId9"/>
          <a:srcRect l="50000" r="50000"/>
          <a:stretch>
            <a:fillRect/>
          </a:stretch>
        </p:blipFill>
        <p:spPr>
          <a:xfrm>
            <a:off x="5194300" y="1803400"/>
            <a:ext cx="0" cy="596900"/>
          </a:xfrm>
          <a:prstGeom prst="rect">
            <a:avLst/>
          </a:prstGeom>
        </p:spPr>
      </p:pic>
      <p:pic>
        <p:nvPicPr>
          <p:cNvPr id="13" name="Picture 13"/>
          <p:cNvPicPr>
            <a:picLocks noChangeAspect="1"/>
          </p:cNvPicPr>
          <p:nvPr/>
        </p:nvPicPr>
        <p:blipFill>
          <a:blip r:embed="rId8"/>
          <a:srcRect/>
          <a:stretch>
            <a:fillRect/>
          </a:stretch>
        </p:blipFill>
        <p:spPr>
          <a:xfrm>
            <a:off x="5067300" y="1663700"/>
            <a:ext cx="292100" cy="292100"/>
          </a:xfrm>
          <a:prstGeom prst="rect">
            <a:avLst/>
          </a:prstGeom>
        </p:spPr>
      </p:pic>
      <p:pic>
        <p:nvPicPr>
          <p:cNvPr id="14" name="Picture 14"/>
          <p:cNvPicPr>
            <a:picLocks noChangeAspect="1"/>
          </p:cNvPicPr>
          <p:nvPr/>
        </p:nvPicPr>
        <p:blipFill>
          <a:blip r:embed="rId10"/>
          <a:srcRect l="50000" r="50000"/>
          <a:stretch>
            <a:fillRect/>
          </a:stretch>
        </p:blipFill>
        <p:spPr>
          <a:xfrm>
            <a:off x="8013700" y="1803400"/>
            <a:ext cx="0" cy="596900"/>
          </a:xfrm>
          <a:prstGeom prst="rect">
            <a:avLst/>
          </a:prstGeom>
        </p:spPr>
      </p:pic>
      <p:pic>
        <p:nvPicPr>
          <p:cNvPr id="15" name="Picture 15"/>
          <p:cNvPicPr>
            <a:picLocks noChangeAspect="1"/>
          </p:cNvPicPr>
          <p:nvPr/>
        </p:nvPicPr>
        <p:blipFill>
          <a:blip r:embed="rId8"/>
          <a:srcRect/>
          <a:stretch>
            <a:fillRect/>
          </a:stretch>
        </p:blipFill>
        <p:spPr>
          <a:xfrm>
            <a:off x="7861300" y="1651000"/>
            <a:ext cx="317500" cy="317500"/>
          </a:xfrm>
          <a:prstGeom prst="rect">
            <a:avLst/>
          </a:prstGeom>
        </p:spPr>
      </p:pic>
      <p:pic>
        <p:nvPicPr>
          <p:cNvPr id="16" name="Picture 16"/>
          <p:cNvPicPr>
            <a:picLocks noChangeAspect="1"/>
          </p:cNvPicPr>
          <p:nvPr/>
        </p:nvPicPr>
        <p:blipFill>
          <a:blip r:embed="rId6"/>
          <a:srcRect l="5000" r="5000"/>
          <a:stretch>
            <a:fillRect/>
          </a:stretch>
        </p:blipFill>
        <p:spPr>
          <a:xfrm>
            <a:off x="3911600" y="2273300"/>
            <a:ext cx="2552700" cy="3517900"/>
          </a:xfrm>
          <a:prstGeom prst="rect">
            <a:avLst/>
          </a:prstGeom>
        </p:spPr>
      </p:pic>
      <p:pic>
        <p:nvPicPr>
          <p:cNvPr id="17" name="Picture 17"/>
          <p:cNvPicPr>
            <a:picLocks noChangeAspect="1"/>
          </p:cNvPicPr>
          <p:nvPr/>
        </p:nvPicPr>
        <p:blipFill>
          <a:blip r:embed="rId7"/>
          <a:srcRect t="2000" b="2000"/>
          <a:stretch>
            <a:fillRect/>
          </a:stretch>
        </p:blipFill>
        <p:spPr>
          <a:xfrm>
            <a:off x="4991100" y="2235200"/>
            <a:ext cx="393700" cy="393700"/>
          </a:xfrm>
          <a:prstGeom prst="rect">
            <a:avLst/>
          </a:prstGeom>
        </p:spPr>
      </p:pic>
      <p:sp>
        <p:nvSpPr>
          <p:cNvPr id="18" name="TextBox 18"/>
          <p:cNvSpPr txBox="1"/>
          <p:nvPr/>
        </p:nvSpPr>
        <p:spPr>
          <a:xfrm>
            <a:off x="4279900" y="3530600"/>
            <a:ext cx="1816100" cy="1168400"/>
          </a:xfrm>
          <a:prstGeom prst="rect">
            <a:avLst/>
          </a:prstGeom>
          <a:solidFill>
            <a:srgbClr val="000000">
              <a:alpha val="0"/>
            </a:srgbClr>
          </a:solidFill>
        </p:spPr>
        <p:txBody>
          <a:bodyPr lIns="0" tIns="0" rIns="0" bIns="0" rtlCol="0" anchor="ctr"/>
          <a:lstStyle/>
          <a:p>
            <a:pPr indent="0" algn="l">
              <a:lnSpc>
                <a:spcPct val="150000"/>
              </a:lnSpc>
              <a:defRPr/>
            </a:pPr>
            <a:r>
              <a:rPr lang="en-US" sz="1000" b="0">
                <a:solidFill>
                  <a:srgbClr val="000000"/>
                </a:solidFill>
                <a:latin typeface="微软雅黑"/>
              </a:rPr>
              <a:t>Users can effortlessly navigate through a variety of stock tickers, enhancing their ability to conduct personalized analyses based on specific interests.</a:t>
            </a:r>
            <a:endParaRPr lang="en-US" sz="1100"/>
          </a:p>
        </p:txBody>
      </p:sp>
      <p:sp>
        <p:nvSpPr>
          <p:cNvPr id="19" name="TextBox 19"/>
          <p:cNvSpPr txBox="1"/>
          <p:nvPr/>
        </p:nvSpPr>
        <p:spPr>
          <a:xfrm>
            <a:off x="4229100" y="2527300"/>
            <a:ext cx="1879600" cy="558800"/>
          </a:xfrm>
          <a:prstGeom prst="rect">
            <a:avLst/>
          </a:prstGeom>
          <a:solidFill>
            <a:srgbClr val="000000">
              <a:alpha val="0"/>
            </a:srgbClr>
          </a:solidFill>
        </p:spPr>
        <p:txBody>
          <a:bodyPr lIns="0" tIns="0" rIns="0" bIns="0" rtlCol="0" anchor="ctr"/>
          <a:lstStyle/>
          <a:p>
            <a:pPr indent="0" algn="ctr">
              <a:lnSpc>
                <a:spcPct val="150000"/>
              </a:lnSpc>
              <a:defRPr/>
            </a:pPr>
            <a:r>
              <a:rPr lang="en-US" sz="1400" b="1">
                <a:solidFill>
                  <a:srgbClr val="000000"/>
                </a:solidFill>
                <a:latin typeface="微软雅黑"/>
              </a:rPr>
              <a:t>Interactive Stock Selection</a:t>
            </a:r>
            <a:endParaRPr lang="en-US" sz="1100"/>
          </a:p>
        </p:txBody>
      </p:sp>
      <p:pic>
        <p:nvPicPr>
          <p:cNvPr id="20" name="Picture 20"/>
          <p:cNvPicPr>
            <a:picLocks noChangeAspect="1"/>
          </p:cNvPicPr>
          <p:nvPr/>
        </p:nvPicPr>
        <p:blipFill>
          <a:blip r:embed="rId6"/>
          <a:srcRect l="5000" r="5000"/>
          <a:stretch>
            <a:fillRect/>
          </a:stretch>
        </p:blipFill>
        <p:spPr>
          <a:xfrm>
            <a:off x="6743700" y="2273300"/>
            <a:ext cx="2552700" cy="3517900"/>
          </a:xfrm>
          <a:prstGeom prst="rect">
            <a:avLst/>
          </a:prstGeom>
        </p:spPr>
      </p:pic>
      <p:pic>
        <p:nvPicPr>
          <p:cNvPr id="21" name="Picture 21"/>
          <p:cNvPicPr>
            <a:picLocks noChangeAspect="1"/>
          </p:cNvPicPr>
          <p:nvPr/>
        </p:nvPicPr>
        <p:blipFill>
          <a:blip r:embed="rId7"/>
          <a:srcRect t="2000" b="2000"/>
          <a:stretch>
            <a:fillRect/>
          </a:stretch>
        </p:blipFill>
        <p:spPr>
          <a:xfrm>
            <a:off x="7823200" y="2235200"/>
            <a:ext cx="393700" cy="393700"/>
          </a:xfrm>
          <a:prstGeom prst="rect">
            <a:avLst/>
          </a:prstGeom>
        </p:spPr>
      </p:pic>
      <p:sp>
        <p:nvSpPr>
          <p:cNvPr id="22" name="TextBox 22"/>
          <p:cNvSpPr txBox="1"/>
          <p:nvPr/>
        </p:nvSpPr>
        <p:spPr>
          <a:xfrm>
            <a:off x="7112000" y="3530600"/>
            <a:ext cx="1816100" cy="1054100"/>
          </a:xfrm>
          <a:prstGeom prst="rect">
            <a:avLst/>
          </a:prstGeom>
          <a:solidFill>
            <a:srgbClr val="000000">
              <a:alpha val="0"/>
            </a:srgbClr>
          </a:solidFill>
        </p:spPr>
        <p:txBody>
          <a:bodyPr lIns="0" tIns="0" rIns="0" bIns="0" rtlCol="0" anchor="ctr"/>
          <a:lstStyle/>
          <a:p>
            <a:pPr indent="0" algn="l">
              <a:lnSpc>
                <a:spcPct val="150000"/>
              </a:lnSpc>
              <a:defRPr/>
            </a:pPr>
            <a:r>
              <a:rPr lang="en-US" sz="900" b="0">
                <a:solidFill>
                  <a:srgbClr val="000000"/>
                </a:solidFill>
                <a:latin typeface="微软雅黑"/>
              </a:rPr>
              <a:t>The dashboard showcases multiple chart types, providing users with critical insights into market trends and stock performance for informed decision-making.</a:t>
            </a:r>
            <a:endParaRPr lang="en-US" sz="1100"/>
          </a:p>
        </p:txBody>
      </p:sp>
      <p:sp>
        <p:nvSpPr>
          <p:cNvPr id="23" name="TextBox 23"/>
          <p:cNvSpPr txBox="1"/>
          <p:nvPr/>
        </p:nvSpPr>
        <p:spPr>
          <a:xfrm>
            <a:off x="7035800" y="2514600"/>
            <a:ext cx="1879600" cy="558800"/>
          </a:xfrm>
          <a:prstGeom prst="rect">
            <a:avLst/>
          </a:prstGeom>
          <a:solidFill>
            <a:srgbClr val="000000">
              <a:alpha val="0"/>
            </a:srgbClr>
          </a:solidFill>
        </p:spPr>
        <p:txBody>
          <a:bodyPr lIns="0" tIns="0" rIns="0" bIns="0" rtlCol="0" anchor="ctr"/>
          <a:lstStyle/>
          <a:p>
            <a:pPr indent="0" algn="ctr">
              <a:lnSpc>
                <a:spcPct val="150000"/>
              </a:lnSpc>
              <a:defRPr/>
            </a:pPr>
            <a:r>
              <a:rPr lang="en-US" sz="1400" b="1">
                <a:solidFill>
                  <a:srgbClr val="000000"/>
                </a:solidFill>
                <a:latin typeface="微软雅黑"/>
              </a:rPr>
              <a:t>Advanced Data Visualization</a:t>
            </a:r>
            <a:endParaRPr lang="en-US" sz="1100"/>
          </a:p>
        </p:txBody>
      </p:sp>
      <p:sp>
        <p:nvSpPr>
          <p:cNvPr id="24" name="TextBox 24"/>
          <p:cNvSpPr txBox="1"/>
          <p:nvPr/>
        </p:nvSpPr>
        <p:spPr>
          <a:xfrm>
            <a:off x="431800" y="254000"/>
            <a:ext cx="9347200" cy="317500"/>
          </a:xfrm>
          <a:prstGeom prst="rect">
            <a:avLst/>
          </a:prstGeom>
          <a:solidFill>
            <a:srgbClr val="000000">
              <a:alpha val="0"/>
            </a:srgbClr>
          </a:solidFill>
        </p:spPr>
        <p:txBody>
          <a:bodyPr lIns="0" tIns="0" rIns="0" bIns="0" rtlCol="0" anchor="ctr"/>
          <a:lstStyle/>
          <a:p>
            <a:pPr indent="0" algn="ctr">
              <a:lnSpc>
                <a:spcPct val="110000"/>
              </a:lnSpc>
              <a:defRPr/>
            </a:pPr>
            <a:r>
              <a:rPr lang="en-US" sz="2000" b="1">
                <a:solidFill>
                  <a:srgbClr val="FFFFFF"/>
                </a:solidFill>
                <a:latin typeface="微软雅黑"/>
              </a:rPr>
              <a:t>Page 3.1: Demo Highlights</a:t>
            </a:r>
            <a:endParaRPr lang="en-US" sz="1100"/>
          </a:p>
        </p:txBody>
      </p:sp>
    </p:spTree>
  </p:cSld>
  <p:clrMapOvr>
    <a:masterClrMapping/>
  </p:clrMapOvr>
  <mc:AlternateContent xmlns:mc="http://schemas.openxmlformats.org/markup-compatibility/2006">
    <mc:Choice xmlns:p14="http://schemas.microsoft.com/office/powerpoint/2010/main" Requires="p14">
      <p:transition spd="slow" p14:dur="2000" advTm="6109"/>
    </mc:Choice>
    <mc:Fallback>
      <p:transition spd="slow" advTm="610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1000" b="1000"/>
          <a:stretch>
            <a:fillRect/>
          </a:stretch>
        </p:blipFill>
        <p:spPr>
          <a:xfrm>
            <a:off x="0" y="0"/>
            <a:ext cx="10388600" cy="5854700"/>
          </a:xfrm>
          <a:prstGeom prst="rect">
            <a:avLst/>
          </a:prstGeom>
        </p:spPr>
      </p:pic>
      <p:pic>
        <p:nvPicPr>
          <p:cNvPr id="5" name="Picture 5"/>
          <p:cNvPicPr>
            <a:picLocks noChangeAspect="1"/>
          </p:cNvPicPr>
          <p:nvPr/>
        </p:nvPicPr>
        <p:blipFill>
          <a:blip r:embed="rId4"/>
          <a:srcRect t="1000" b="1000"/>
          <a:stretch>
            <a:fillRect/>
          </a:stretch>
        </p:blipFill>
        <p:spPr>
          <a:xfrm>
            <a:off x="939800" y="3162300"/>
            <a:ext cx="8534400" cy="1803400"/>
          </a:xfrm>
          <a:prstGeom prst="rect">
            <a:avLst/>
          </a:prstGeom>
        </p:spPr>
      </p:pic>
      <p:sp>
        <p:nvSpPr>
          <p:cNvPr id="6" name="TextBox 6"/>
          <p:cNvSpPr txBox="1"/>
          <p:nvPr/>
        </p:nvSpPr>
        <p:spPr>
          <a:xfrm>
            <a:off x="1295400" y="1562100"/>
            <a:ext cx="4318000" cy="9398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The live demonstration effectively illustrates the Streamlit dashboard's capabilities, showcasing real-time data analysis and user-friendly features for enhanced investor engagement.</a:t>
            </a:r>
            <a:endParaRPr lang="en-US" sz="1100"/>
          </a:p>
        </p:txBody>
      </p:sp>
      <p:sp>
        <p:nvSpPr>
          <p:cNvPr id="7" name="TextBox 7"/>
          <p:cNvSpPr txBox="1"/>
          <p:nvPr/>
        </p:nvSpPr>
        <p:spPr>
          <a:xfrm>
            <a:off x="1295400" y="1117600"/>
            <a:ext cx="4318000" cy="304800"/>
          </a:xfrm>
          <a:prstGeom prst="rect">
            <a:avLst/>
          </a:prstGeom>
          <a:solidFill>
            <a:srgbClr val="000000">
              <a:alpha val="0"/>
            </a:srgbClr>
          </a:solidFill>
        </p:spPr>
        <p:txBody>
          <a:bodyPr lIns="0" tIns="0" rIns="0" bIns="0" rtlCol="0" anchor="ctr"/>
          <a:lstStyle/>
          <a:p>
            <a:pPr indent="0" algn="ctr">
              <a:lnSpc>
                <a:spcPct val="112500"/>
              </a:lnSpc>
              <a:defRPr/>
            </a:pPr>
            <a:r>
              <a:rPr lang="en-US" sz="1600" b="1">
                <a:solidFill>
                  <a:srgbClr val="FFFFFF"/>
                </a:solidFill>
                <a:latin typeface="微软雅黑"/>
              </a:rPr>
              <a:t>Live Demo Importance</a:t>
            </a:r>
            <a:endParaRPr lang="en-US" sz="1100"/>
          </a:p>
        </p:txBody>
      </p:sp>
      <p:pic>
        <p:nvPicPr>
          <p:cNvPr id="8" name="Picture 8"/>
          <p:cNvPicPr>
            <a:picLocks noChangeAspect="1"/>
          </p:cNvPicPr>
          <p:nvPr/>
        </p:nvPicPr>
        <p:blipFill>
          <a:blip r:embed="rId5"/>
          <a:srcRect l="50000" r="50000"/>
          <a:stretch>
            <a:fillRect/>
          </a:stretch>
        </p:blipFill>
        <p:spPr>
          <a:xfrm>
            <a:off x="3467100" y="2667000"/>
            <a:ext cx="0" cy="635000"/>
          </a:xfrm>
          <a:prstGeom prst="rect">
            <a:avLst/>
          </a:prstGeom>
        </p:spPr>
      </p:pic>
      <p:pic>
        <p:nvPicPr>
          <p:cNvPr id="9" name="Picture 9"/>
          <p:cNvPicPr>
            <a:picLocks noChangeAspect="1"/>
          </p:cNvPicPr>
          <p:nvPr/>
        </p:nvPicPr>
        <p:blipFill>
          <a:blip r:embed="rId6"/>
          <a:srcRect l="50000" r="50000"/>
          <a:stretch>
            <a:fillRect/>
          </a:stretch>
        </p:blipFill>
        <p:spPr>
          <a:xfrm>
            <a:off x="6604000" y="3365500"/>
            <a:ext cx="0" cy="584200"/>
          </a:xfrm>
          <a:prstGeom prst="rect">
            <a:avLst/>
          </a:prstGeom>
        </p:spPr>
      </p:pic>
      <p:pic>
        <p:nvPicPr>
          <p:cNvPr id="10" name="Picture 10"/>
          <p:cNvPicPr>
            <a:picLocks noChangeAspect="1"/>
          </p:cNvPicPr>
          <p:nvPr/>
        </p:nvPicPr>
        <p:blipFill>
          <a:blip r:embed="rId7"/>
          <a:srcRect t="1000" b="1000"/>
          <a:stretch>
            <a:fillRect/>
          </a:stretch>
        </p:blipFill>
        <p:spPr>
          <a:xfrm>
            <a:off x="6540500" y="3225800"/>
            <a:ext cx="114300" cy="127000"/>
          </a:xfrm>
          <a:prstGeom prst="rect">
            <a:avLst/>
          </a:prstGeom>
        </p:spPr>
      </p:pic>
      <p:pic>
        <p:nvPicPr>
          <p:cNvPr id="11" name="Picture 11"/>
          <p:cNvPicPr>
            <a:picLocks noChangeAspect="1"/>
          </p:cNvPicPr>
          <p:nvPr/>
        </p:nvPicPr>
        <p:blipFill>
          <a:blip r:embed="rId8"/>
          <a:srcRect t="2000" b="2000"/>
          <a:stretch>
            <a:fillRect/>
          </a:stretch>
        </p:blipFill>
        <p:spPr>
          <a:xfrm>
            <a:off x="6565900" y="3251200"/>
            <a:ext cx="63500" cy="76200"/>
          </a:xfrm>
          <a:prstGeom prst="rect">
            <a:avLst/>
          </a:prstGeom>
        </p:spPr>
      </p:pic>
      <p:sp>
        <p:nvSpPr>
          <p:cNvPr id="12" name="TextBox 12"/>
          <p:cNvSpPr txBox="1"/>
          <p:nvPr/>
        </p:nvSpPr>
        <p:spPr>
          <a:xfrm>
            <a:off x="4445000" y="4445000"/>
            <a:ext cx="4318000" cy="9398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Emphasizing intuitive navigation and interactive elements, the demo aims to empower users in making informed investment decisions through comprehensive data visualization.</a:t>
            </a:r>
            <a:endParaRPr lang="en-US" sz="1100"/>
          </a:p>
        </p:txBody>
      </p:sp>
      <p:sp>
        <p:nvSpPr>
          <p:cNvPr id="13" name="TextBox 13"/>
          <p:cNvSpPr txBox="1"/>
          <p:nvPr/>
        </p:nvSpPr>
        <p:spPr>
          <a:xfrm>
            <a:off x="4445000" y="3924300"/>
            <a:ext cx="4318000" cy="304800"/>
          </a:xfrm>
          <a:prstGeom prst="rect">
            <a:avLst/>
          </a:prstGeom>
          <a:solidFill>
            <a:srgbClr val="000000">
              <a:alpha val="0"/>
            </a:srgbClr>
          </a:solidFill>
        </p:spPr>
        <p:txBody>
          <a:bodyPr lIns="0" tIns="0" rIns="0" bIns="0" rtlCol="0" anchor="ctr"/>
          <a:lstStyle/>
          <a:p>
            <a:pPr indent="0" algn="ctr">
              <a:lnSpc>
                <a:spcPct val="112500"/>
              </a:lnSpc>
              <a:defRPr/>
            </a:pPr>
            <a:r>
              <a:rPr lang="en-US" sz="1600" b="1">
                <a:solidFill>
                  <a:srgbClr val="FFFFFF"/>
                </a:solidFill>
                <a:latin typeface="微软雅黑"/>
              </a:rPr>
              <a:t>User Experience Focus</a:t>
            </a:r>
            <a:endParaRPr lang="en-US" sz="1100"/>
          </a:p>
        </p:txBody>
      </p:sp>
      <p:pic>
        <p:nvPicPr>
          <p:cNvPr id="14" name="Picture 14"/>
          <p:cNvPicPr>
            <a:picLocks noChangeAspect="1"/>
          </p:cNvPicPr>
          <p:nvPr/>
        </p:nvPicPr>
        <p:blipFill>
          <a:blip r:embed="rId9"/>
          <a:srcRect t="1000" b="1000"/>
          <a:stretch>
            <a:fillRect/>
          </a:stretch>
        </p:blipFill>
        <p:spPr>
          <a:xfrm>
            <a:off x="3403600" y="3289300"/>
            <a:ext cx="114300" cy="127000"/>
          </a:xfrm>
          <a:prstGeom prst="rect">
            <a:avLst/>
          </a:prstGeom>
        </p:spPr>
      </p:pic>
      <p:pic>
        <p:nvPicPr>
          <p:cNvPr id="15" name="Picture 15"/>
          <p:cNvPicPr>
            <a:picLocks noChangeAspect="1"/>
          </p:cNvPicPr>
          <p:nvPr/>
        </p:nvPicPr>
        <p:blipFill>
          <a:blip r:embed="rId10"/>
          <a:srcRect t="2000" b="2000"/>
          <a:stretch>
            <a:fillRect/>
          </a:stretch>
        </p:blipFill>
        <p:spPr>
          <a:xfrm>
            <a:off x="3429000" y="3314700"/>
            <a:ext cx="63500" cy="76200"/>
          </a:xfrm>
          <a:prstGeom prst="rect">
            <a:avLst/>
          </a:prstGeom>
        </p:spPr>
      </p:pic>
      <p:sp>
        <p:nvSpPr>
          <p:cNvPr id="16" name="TextBox 16"/>
          <p:cNvSpPr txBox="1"/>
          <p:nvPr/>
        </p:nvSpPr>
        <p:spPr>
          <a:xfrm>
            <a:off x="431800" y="254000"/>
            <a:ext cx="9347200" cy="317500"/>
          </a:xfrm>
          <a:prstGeom prst="rect">
            <a:avLst/>
          </a:prstGeom>
          <a:solidFill>
            <a:srgbClr val="000000">
              <a:alpha val="0"/>
            </a:srgbClr>
          </a:solidFill>
        </p:spPr>
        <p:txBody>
          <a:bodyPr lIns="0" tIns="0" rIns="0" bIns="0" rtlCol="0" anchor="ctr"/>
          <a:lstStyle/>
          <a:p>
            <a:pPr indent="0" algn="ctr">
              <a:lnSpc>
                <a:spcPct val="110000"/>
              </a:lnSpc>
              <a:defRPr/>
            </a:pPr>
            <a:r>
              <a:rPr lang="en-US" sz="2000" b="1">
                <a:solidFill>
                  <a:srgbClr val="FFFFFF"/>
                </a:solidFill>
                <a:latin typeface="微软雅黑"/>
              </a:rPr>
              <a:t>Page 3.2: Note</a:t>
            </a:r>
            <a:endParaRPr lang="en-US" sz="1100"/>
          </a:p>
        </p:txBody>
      </p:sp>
    </p:spTree>
  </p:cSld>
  <p:clrMapOvr>
    <a:masterClrMapping/>
  </p:clrMapOvr>
  <mc:AlternateContent xmlns:mc="http://schemas.openxmlformats.org/markup-compatibility/2006">
    <mc:Choice xmlns:p14="http://schemas.microsoft.com/office/powerpoint/2010/main" Requires="p14">
      <p:transition spd="slow" p14:dur="2000" advTm="5289"/>
    </mc:Choice>
    <mc:Fallback>
      <p:transition spd="slow" advTm="528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2000" b="2000"/>
          <a:stretch>
            <a:fillRect/>
          </a:stretch>
        </p:blipFill>
        <p:spPr>
          <a:xfrm>
            <a:off x="0" y="0"/>
            <a:ext cx="10426700" cy="5867400"/>
          </a:xfrm>
          <a:prstGeom prst="rect">
            <a:avLst/>
          </a:prstGeom>
        </p:spPr>
      </p:pic>
      <p:sp>
        <p:nvSpPr>
          <p:cNvPr id="5" name="TextBox 5"/>
          <p:cNvSpPr txBox="1"/>
          <p:nvPr/>
        </p:nvSpPr>
        <p:spPr>
          <a:xfrm>
            <a:off x="1270000" y="2527300"/>
            <a:ext cx="7810500" cy="393700"/>
          </a:xfrm>
          <a:prstGeom prst="rect">
            <a:avLst/>
          </a:prstGeom>
          <a:solidFill>
            <a:srgbClr val="000000">
              <a:alpha val="0"/>
            </a:srgbClr>
          </a:solidFill>
        </p:spPr>
        <p:txBody>
          <a:bodyPr lIns="0" tIns="0" rIns="0" bIns="0" rtlCol="0" anchor="ctr"/>
          <a:lstStyle/>
          <a:p>
            <a:pPr indent="0" algn="ctr">
              <a:lnSpc>
                <a:spcPct val="111538"/>
              </a:lnSpc>
              <a:defRPr/>
            </a:pPr>
            <a:r>
              <a:rPr lang="en-US" sz="2600" b="1">
                <a:solidFill>
                  <a:srgbClr val="FFFFFF"/>
                </a:solidFill>
                <a:latin typeface="微软雅黑"/>
              </a:rPr>
              <a:t>The Code Walkthrough Highlights</a:t>
            </a:r>
            <a:endParaRPr lang="en-US" sz="1100"/>
          </a:p>
        </p:txBody>
      </p:sp>
      <p:sp>
        <p:nvSpPr>
          <p:cNvPr id="6" name="TextBox 6"/>
          <p:cNvSpPr txBox="1"/>
          <p:nvPr/>
        </p:nvSpPr>
        <p:spPr>
          <a:xfrm>
            <a:off x="1270000" y="1765300"/>
            <a:ext cx="7810500" cy="304800"/>
          </a:xfrm>
          <a:prstGeom prst="rect">
            <a:avLst/>
          </a:prstGeom>
          <a:solidFill>
            <a:srgbClr val="000000">
              <a:alpha val="0"/>
            </a:srgbClr>
          </a:solidFill>
        </p:spPr>
        <p:txBody>
          <a:bodyPr lIns="0" tIns="0" rIns="0" bIns="0" rtlCol="0" anchor="ctr"/>
          <a:lstStyle/>
          <a:p>
            <a:pPr indent="0" algn="ctr">
              <a:lnSpc>
                <a:spcPct val="111111"/>
              </a:lnSpc>
              <a:defRPr/>
            </a:pPr>
            <a:r>
              <a:rPr lang="en-US" sz="1800" b="1">
                <a:solidFill>
                  <a:srgbClr val="FFFFFF"/>
                </a:solidFill>
                <a:latin typeface="微软雅黑"/>
              </a:rPr>
              <a:t>Section 4</a:t>
            </a:r>
            <a:endParaRPr lang="en-US" sz="1100"/>
          </a:p>
        </p:txBody>
      </p:sp>
    </p:spTree>
  </p:cSld>
  <p:clrMapOvr>
    <a:masterClrMapping/>
  </p:clrMapOvr>
  <mc:AlternateContent xmlns:mc="http://schemas.openxmlformats.org/markup-compatibility/2006">
    <mc:Choice xmlns:p14="http://schemas.microsoft.com/office/powerpoint/2010/main" Requires="p14">
      <p:transition spd="slow" p14:dur="2000" advTm="3728"/>
    </mc:Choice>
    <mc:Fallback>
      <p:transition spd="slow" advTm="372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1000" b="1000"/>
          <a:stretch>
            <a:fillRect/>
          </a:stretch>
        </p:blipFill>
        <p:spPr>
          <a:xfrm>
            <a:off x="0" y="0"/>
            <a:ext cx="10388600" cy="5854700"/>
          </a:xfrm>
          <a:prstGeom prst="rect">
            <a:avLst/>
          </a:prstGeom>
        </p:spPr>
      </p:pic>
      <p:pic>
        <p:nvPicPr>
          <p:cNvPr id="5" name="Picture 5"/>
          <p:cNvPicPr>
            <a:picLocks noChangeAspect="1"/>
          </p:cNvPicPr>
          <p:nvPr/>
        </p:nvPicPr>
        <p:blipFill>
          <a:blip r:embed="rId4"/>
          <a:srcRect/>
          <a:stretch>
            <a:fillRect/>
          </a:stretch>
        </p:blipFill>
        <p:spPr>
          <a:xfrm>
            <a:off x="4521200" y="0"/>
            <a:ext cx="5829300" cy="5829300"/>
          </a:xfrm>
          <a:prstGeom prst="rect">
            <a:avLst/>
          </a:prstGeom>
        </p:spPr>
      </p:pic>
      <p:sp>
        <p:nvSpPr>
          <p:cNvPr id="6" name="TextBox 6"/>
          <p:cNvSpPr txBox="1"/>
          <p:nvPr/>
        </p:nvSpPr>
        <p:spPr>
          <a:xfrm>
            <a:off x="393700" y="2806700"/>
            <a:ext cx="3683000" cy="2133600"/>
          </a:xfrm>
          <a:prstGeom prst="rect">
            <a:avLst/>
          </a:prstGeom>
          <a:solidFill>
            <a:srgbClr val="000000">
              <a:alpha val="0"/>
            </a:srgbClr>
          </a:solidFill>
        </p:spPr>
        <p:txBody>
          <a:bodyPr lIns="0" tIns="0" rIns="0" bIns="0" rtlCol="0" anchor="ctr"/>
          <a:lstStyle/>
          <a:p>
            <a:pPr indent="0" algn="l">
              <a:lnSpc>
                <a:spcPct val="150000"/>
              </a:lnSpc>
              <a:defRPr/>
            </a:pPr>
            <a:r>
              <a:rPr lang="en-US" sz="1600" b="0">
                <a:solidFill>
                  <a:srgbClr val="FFFFFF"/>
                </a:solidFill>
                <a:latin typeface="微软雅黑"/>
              </a:rPr>
              <a:t>Implementing bcrypt for password hashing ensures that user credentials are stored securely, significantly reducing the risk of data breaches and enhancing overall application security, thereby fostering user trust and confidence in the platform.</a:t>
            </a:r>
            <a:endParaRPr lang="en-US" sz="1100"/>
          </a:p>
        </p:txBody>
      </p:sp>
      <p:sp>
        <p:nvSpPr>
          <p:cNvPr id="7" name="TextBox 7"/>
          <p:cNvSpPr txBox="1"/>
          <p:nvPr/>
        </p:nvSpPr>
        <p:spPr>
          <a:xfrm>
            <a:off x="393700" y="2032000"/>
            <a:ext cx="3683000" cy="304800"/>
          </a:xfrm>
          <a:prstGeom prst="rect">
            <a:avLst/>
          </a:prstGeom>
          <a:solidFill>
            <a:srgbClr val="000000">
              <a:alpha val="0"/>
            </a:srgbClr>
          </a:solidFill>
        </p:spPr>
        <p:txBody>
          <a:bodyPr lIns="0" tIns="0" rIns="0" bIns="0" rtlCol="0" anchor="ctr"/>
          <a:lstStyle/>
          <a:p>
            <a:pPr indent="0" algn="l">
              <a:lnSpc>
                <a:spcPct val="111111"/>
              </a:lnSpc>
              <a:defRPr/>
            </a:pPr>
            <a:r>
              <a:rPr lang="en-US" sz="1800" b="1">
                <a:solidFill>
                  <a:srgbClr val="FFFFFF"/>
                </a:solidFill>
                <a:latin typeface="微软雅黑"/>
              </a:rPr>
              <a:t>Robust Password Security</a:t>
            </a:r>
            <a:endParaRPr lang="en-US" sz="1100"/>
          </a:p>
        </p:txBody>
      </p:sp>
      <p:sp>
        <p:nvSpPr>
          <p:cNvPr id="8" name="TextBox 8"/>
          <p:cNvSpPr txBox="1"/>
          <p:nvPr/>
        </p:nvSpPr>
        <p:spPr>
          <a:xfrm>
            <a:off x="342900" y="533400"/>
            <a:ext cx="3949700" cy="635000"/>
          </a:xfrm>
          <a:prstGeom prst="rect">
            <a:avLst/>
          </a:prstGeom>
          <a:solidFill>
            <a:srgbClr val="000000">
              <a:alpha val="0"/>
            </a:srgbClr>
          </a:solidFill>
        </p:spPr>
        <p:txBody>
          <a:bodyPr lIns="0" tIns="0" rIns="0" bIns="0" rtlCol="0" anchor="ctr"/>
          <a:lstStyle/>
          <a:p>
            <a:pPr indent="0" algn="l">
              <a:lnSpc>
                <a:spcPct val="110000"/>
              </a:lnSpc>
              <a:defRPr/>
            </a:pPr>
            <a:r>
              <a:rPr lang="en-US" sz="2000" b="1">
                <a:solidFill>
                  <a:srgbClr val="FFFFFF"/>
                </a:solidFill>
                <a:latin typeface="微软雅黑"/>
              </a:rPr>
              <a:t>Page 4.1: Secure Authentication in app.py</a:t>
            </a:r>
            <a:endParaRPr lang="en-US" sz="1100"/>
          </a:p>
        </p:txBody>
      </p:sp>
    </p:spTree>
  </p:cSld>
  <p:clrMapOvr>
    <a:masterClrMapping/>
  </p:clrMapOvr>
  <mc:AlternateContent xmlns:mc="http://schemas.openxmlformats.org/markup-compatibility/2006">
    <mc:Choice xmlns:p14="http://schemas.microsoft.com/office/powerpoint/2010/main" Requires="p14">
      <p:transition spd="slow" p14:dur="2000" advTm="4334"/>
    </mc:Choice>
    <mc:Fallback>
      <p:transition spd="slow" advTm="433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2000" b="2000"/>
          <a:stretch>
            <a:fillRect/>
          </a:stretch>
        </p:blipFill>
        <p:spPr>
          <a:xfrm>
            <a:off x="0" y="0"/>
            <a:ext cx="10426700" cy="5867400"/>
          </a:xfrm>
          <a:prstGeom prst="rect">
            <a:avLst/>
          </a:prstGeom>
        </p:spPr>
      </p:pic>
      <p:sp>
        <p:nvSpPr>
          <p:cNvPr id="5" name="TextBox 5"/>
          <p:cNvSpPr txBox="1"/>
          <p:nvPr/>
        </p:nvSpPr>
        <p:spPr>
          <a:xfrm>
            <a:off x="1270000" y="2527300"/>
            <a:ext cx="7810500" cy="393700"/>
          </a:xfrm>
          <a:prstGeom prst="rect">
            <a:avLst/>
          </a:prstGeom>
          <a:solidFill>
            <a:srgbClr val="000000">
              <a:alpha val="0"/>
            </a:srgbClr>
          </a:solidFill>
        </p:spPr>
        <p:txBody>
          <a:bodyPr lIns="0" tIns="0" rIns="0" bIns="0" rtlCol="0" anchor="ctr"/>
          <a:lstStyle/>
          <a:p>
            <a:pPr indent="0" algn="ctr">
              <a:lnSpc>
                <a:spcPct val="111538"/>
              </a:lnSpc>
              <a:defRPr/>
            </a:pPr>
            <a:r>
              <a:rPr lang="en-US" sz="2600" b="1">
                <a:solidFill>
                  <a:srgbClr val="FFFFFF"/>
                </a:solidFill>
                <a:latin typeface="微软雅黑"/>
              </a:rPr>
              <a:t>The Lessons Learned and Challenges</a:t>
            </a:r>
            <a:endParaRPr lang="en-US" sz="1100"/>
          </a:p>
        </p:txBody>
      </p:sp>
      <p:sp>
        <p:nvSpPr>
          <p:cNvPr id="6" name="TextBox 6"/>
          <p:cNvSpPr txBox="1"/>
          <p:nvPr/>
        </p:nvSpPr>
        <p:spPr>
          <a:xfrm>
            <a:off x="1270000" y="1765300"/>
            <a:ext cx="7810500" cy="304800"/>
          </a:xfrm>
          <a:prstGeom prst="rect">
            <a:avLst/>
          </a:prstGeom>
          <a:solidFill>
            <a:srgbClr val="000000">
              <a:alpha val="0"/>
            </a:srgbClr>
          </a:solidFill>
        </p:spPr>
        <p:txBody>
          <a:bodyPr lIns="0" tIns="0" rIns="0" bIns="0" rtlCol="0" anchor="ctr"/>
          <a:lstStyle/>
          <a:p>
            <a:pPr indent="0" algn="ctr">
              <a:lnSpc>
                <a:spcPct val="111111"/>
              </a:lnSpc>
              <a:defRPr/>
            </a:pPr>
            <a:r>
              <a:rPr lang="en-US" sz="1800" b="1">
                <a:solidFill>
                  <a:srgbClr val="FFFFFF"/>
                </a:solidFill>
                <a:latin typeface="微软雅黑"/>
              </a:rPr>
              <a:t>Section 5</a:t>
            </a:r>
            <a:endParaRPr lang="en-US" sz="1100"/>
          </a:p>
        </p:txBody>
      </p:sp>
    </p:spTree>
  </p:cSld>
  <p:clrMapOvr>
    <a:masterClrMapping/>
  </p:clrMapOvr>
  <mc:AlternateContent xmlns:mc="http://schemas.openxmlformats.org/markup-compatibility/2006">
    <mc:Choice xmlns:p14="http://schemas.microsoft.com/office/powerpoint/2010/main" Requires="p14">
      <p:transition spd="slow" p14:dur="2000" advTm="2842"/>
    </mc:Choice>
    <mc:Fallback>
      <p:transition spd="slow" advTm="284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t="1000" b="1000"/>
          <a:stretch>
            <a:fillRect/>
          </a:stretch>
        </p:blipFill>
        <p:spPr>
          <a:xfrm>
            <a:off x="0" y="0"/>
            <a:ext cx="10388600" cy="5854700"/>
          </a:xfrm>
          <a:prstGeom prst="rect">
            <a:avLst/>
          </a:prstGeom>
        </p:spPr>
      </p:pic>
      <p:pic>
        <p:nvPicPr>
          <p:cNvPr id="4" name="Picture 4"/>
          <p:cNvPicPr>
            <a:picLocks noChangeAspect="1"/>
          </p:cNvPicPr>
          <p:nvPr/>
        </p:nvPicPr>
        <p:blipFill>
          <a:blip r:embed="rId3"/>
          <a:srcRect l="1000" r="1000"/>
          <a:stretch>
            <a:fillRect/>
          </a:stretch>
        </p:blipFill>
        <p:spPr>
          <a:xfrm>
            <a:off x="5232400" y="0"/>
            <a:ext cx="5257800" cy="5854700"/>
          </a:xfrm>
          <a:prstGeom prst="rect">
            <a:avLst/>
          </a:prstGeom>
        </p:spPr>
      </p:pic>
      <p:sp>
        <p:nvSpPr>
          <p:cNvPr id="5" name="AutoShape 5"/>
          <p:cNvSpPr/>
          <p:nvPr/>
        </p:nvSpPr>
        <p:spPr>
          <a:xfrm>
            <a:off x="469900" y="1879600"/>
            <a:ext cx="622300" cy="12700"/>
          </a:xfrm>
          <a:prstGeom prst="rect">
            <a:avLst/>
          </a:prstGeom>
          <a:solidFill>
            <a:srgbClr val="000000"/>
          </a:solidFill>
        </p:spPr>
        <p:txBody>
          <a:bodyPr/>
          <a:lstStyle/>
          <a:p>
            <a:endParaRPr lang="en-AE"/>
          </a:p>
        </p:txBody>
      </p:sp>
      <p:sp>
        <p:nvSpPr>
          <p:cNvPr id="6" name="TextBox 6"/>
          <p:cNvSpPr txBox="1"/>
          <p:nvPr/>
        </p:nvSpPr>
        <p:spPr>
          <a:xfrm>
            <a:off x="457200" y="1028700"/>
            <a:ext cx="4521200" cy="304800"/>
          </a:xfrm>
          <a:prstGeom prst="rect">
            <a:avLst/>
          </a:prstGeom>
          <a:solidFill>
            <a:srgbClr val="000000">
              <a:alpha val="0"/>
            </a:srgbClr>
          </a:solidFill>
        </p:spPr>
        <p:txBody>
          <a:bodyPr lIns="0" tIns="0" rIns="0" bIns="0" rtlCol="0" anchor="ctr"/>
          <a:lstStyle/>
          <a:p>
            <a:pPr indent="0" algn="l">
              <a:lnSpc>
                <a:spcPct val="111111"/>
              </a:lnSpc>
              <a:defRPr/>
            </a:pPr>
            <a:r>
              <a:rPr lang="en-US" sz="1800" b="1">
                <a:solidFill>
                  <a:srgbClr val="FFFFFF"/>
                </a:solidFill>
                <a:latin typeface="微软雅黑"/>
              </a:rPr>
              <a:t>Page 5.1: Challenges</a:t>
            </a:r>
            <a:endParaRPr lang="en-US" sz="1100"/>
          </a:p>
        </p:txBody>
      </p:sp>
      <p:sp>
        <p:nvSpPr>
          <p:cNvPr id="7" name="TextBox 7"/>
          <p:cNvSpPr txBox="1"/>
          <p:nvPr/>
        </p:nvSpPr>
        <p:spPr>
          <a:xfrm>
            <a:off x="469900" y="2044700"/>
            <a:ext cx="4521200" cy="304800"/>
          </a:xfrm>
          <a:prstGeom prst="rect">
            <a:avLst/>
          </a:prstGeom>
          <a:solidFill>
            <a:srgbClr val="000000">
              <a:alpha val="0"/>
            </a:srgbClr>
          </a:solidFill>
        </p:spPr>
        <p:txBody>
          <a:bodyPr lIns="0" tIns="0" rIns="0" bIns="0" rtlCol="0" anchor="ctr"/>
          <a:lstStyle/>
          <a:p>
            <a:pPr indent="0" algn="l">
              <a:lnSpc>
                <a:spcPct val="112500"/>
              </a:lnSpc>
              <a:defRPr/>
            </a:pPr>
            <a:r>
              <a:rPr lang="en-US" sz="1600" b="1">
                <a:solidFill>
                  <a:srgbClr val="FFFFFF"/>
                </a:solidFill>
                <a:latin typeface="微软雅黑"/>
              </a:rPr>
              <a:t>Strategic Problem-Solving Required</a:t>
            </a:r>
            <a:endParaRPr lang="en-US" sz="1100"/>
          </a:p>
        </p:txBody>
      </p:sp>
      <p:sp>
        <p:nvSpPr>
          <p:cNvPr id="8" name="TextBox 8"/>
          <p:cNvSpPr txBox="1"/>
          <p:nvPr/>
        </p:nvSpPr>
        <p:spPr>
          <a:xfrm>
            <a:off x="469900" y="2921000"/>
            <a:ext cx="4521200" cy="18796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FFFFFF"/>
                </a:solidFill>
                <a:latin typeface="微软雅黑"/>
              </a:rPr>
              <a:t>The development of the Market Eye dashboard faced significant hurdles, including permission errors in OneDrive, dependency conflicts among libraries, slow LSTM training times, and performance issues under user load, necessitating innovative solutions and adjustments to enhance system resilience and efficiency.</a:t>
            </a:r>
            <a:endParaRPr lang="en-US" sz="1100"/>
          </a:p>
        </p:txBody>
      </p:sp>
    </p:spTree>
  </p:cSld>
  <p:clrMapOvr>
    <a:masterClrMapping/>
  </p:clrMapOvr>
  <mc:AlternateContent xmlns:mc="http://schemas.openxmlformats.org/markup-compatibility/2006">
    <mc:Choice xmlns:p14="http://schemas.microsoft.com/office/powerpoint/2010/main" Requires="p14">
      <p:transition spd="slow" p14:dur="2000" advTm="4601"/>
    </mc:Choice>
    <mc:Fallback>
      <p:transition spd="slow" advTm="460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1000" b="1000"/>
          <a:stretch>
            <a:fillRect/>
          </a:stretch>
        </p:blipFill>
        <p:spPr>
          <a:xfrm>
            <a:off x="0" y="0"/>
            <a:ext cx="10388600" cy="5854700"/>
          </a:xfrm>
          <a:prstGeom prst="rect">
            <a:avLst/>
          </a:prstGeom>
        </p:spPr>
      </p:pic>
      <p:pic>
        <p:nvPicPr>
          <p:cNvPr id="5" name="Picture 5"/>
          <p:cNvPicPr>
            <a:picLocks noChangeAspect="1"/>
          </p:cNvPicPr>
          <p:nvPr/>
        </p:nvPicPr>
        <p:blipFill>
          <a:blip r:embed="rId4"/>
          <a:srcRect t="1000" b="1000"/>
          <a:stretch>
            <a:fillRect/>
          </a:stretch>
        </p:blipFill>
        <p:spPr>
          <a:xfrm>
            <a:off x="254000" y="1308100"/>
            <a:ext cx="3111500" cy="1739900"/>
          </a:xfrm>
          <a:prstGeom prst="rect">
            <a:avLst/>
          </a:prstGeom>
        </p:spPr>
      </p:pic>
      <p:pic>
        <p:nvPicPr>
          <p:cNvPr id="6" name="Picture 6"/>
          <p:cNvPicPr>
            <a:picLocks noChangeAspect="1"/>
          </p:cNvPicPr>
          <p:nvPr/>
        </p:nvPicPr>
        <p:blipFill>
          <a:blip r:embed="rId5"/>
          <a:srcRect l="1000" r="1000"/>
          <a:stretch>
            <a:fillRect/>
          </a:stretch>
        </p:blipFill>
        <p:spPr>
          <a:xfrm>
            <a:off x="3619500" y="1308100"/>
            <a:ext cx="3111500" cy="1739900"/>
          </a:xfrm>
          <a:prstGeom prst="rect">
            <a:avLst/>
          </a:prstGeom>
        </p:spPr>
      </p:pic>
      <p:pic>
        <p:nvPicPr>
          <p:cNvPr id="7" name="Picture 7"/>
          <p:cNvPicPr>
            <a:picLocks noChangeAspect="1"/>
          </p:cNvPicPr>
          <p:nvPr/>
        </p:nvPicPr>
        <p:blipFill>
          <a:blip r:embed="rId6"/>
          <a:srcRect t="3000" b="3000"/>
          <a:stretch>
            <a:fillRect/>
          </a:stretch>
        </p:blipFill>
        <p:spPr>
          <a:xfrm>
            <a:off x="6972300" y="1308100"/>
            <a:ext cx="3111500" cy="1739900"/>
          </a:xfrm>
          <a:prstGeom prst="rect">
            <a:avLst/>
          </a:prstGeom>
        </p:spPr>
      </p:pic>
      <p:sp>
        <p:nvSpPr>
          <p:cNvPr id="8" name="TextBox 8"/>
          <p:cNvSpPr txBox="1"/>
          <p:nvPr/>
        </p:nvSpPr>
        <p:spPr>
          <a:xfrm>
            <a:off x="381000" y="3162300"/>
            <a:ext cx="2857500" cy="304800"/>
          </a:xfrm>
          <a:prstGeom prst="rect">
            <a:avLst/>
          </a:prstGeom>
          <a:solidFill>
            <a:srgbClr val="000000">
              <a:alpha val="0"/>
            </a:srgbClr>
          </a:solidFill>
        </p:spPr>
        <p:txBody>
          <a:bodyPr lIns="0" tIns="0" rIns="0" bIns="0" rtlCol="0" anchor="ctr"/>
          <a:lstStyle/>
          <a:p>
            <a:pPr indent="0" algn="ctr">
              <a:lnSpc>
                <a:spcPct val="114285"/>
              </a:lnSpc>
              <a:defRPr/>
            </a:pPr>
            <a:r>
              <a:rPr lang="en-US" sz="1400" b="1">
                <a:solidFill>
                  <a:srgbClr val="FFFFFF"/>
                </a:solidFill>
                <a:latin typeface="微软雅黑"/>
              </a:rPr>
              <a:t>Local Directory Benefits</a:t>
            </a:r>
            <a:endParaRPr lang="en-US" sz="1100"/>
          </a:p>
        </p:txBody>
      </p:sp>
      <p:sp>
        <p:nvSpPr>
          <p:cNvPr id="9" name="TextBox 9"/>
          <p:cNvSpPr txBox="1"/>
          <p:nvPr/>
        </p:nvSpPr>
        <p:spPr>
          <a:xfrm>
            <a:off x="381000" y="3581400"/>
            <a:ext cx="2857500" cy="11684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Utilizing local directories significantly improved workflow efficiency by reducing permission-related issues, leading to a smoother development process and minimized downtime.</a:t>
            </a:r>
            <a:endParaRPr lang="en-US" sz="1100"/>
          </a:p>
        </p:txBody>
      </p:sp>
      <p:sp>
        <p:nvSpPr>
          <p:cNvPr id="10" name="TextBox 10"/>
          <p:cNvSpPr txBox="1"/>
          <p:nvPr/>
        </p:nvSpPr>
        <p:spPr>
          <a:xfrm>
            <a:off x="3619500" y="3162300"/>
            <a:ext cx="2857500" cy="304800"/>
          </a:xfrm>
          <a:prstGeom prst="rect">
            <a:avLst/>
          </a:prstGeom>
          <a:solidFill>
            <a:srgbClr val="000000">
              <a:alpha val="0"/>
            </a:srgbClr>
          </a:solidFill>
        </p:spPr>
        <p:txBody>
          <a:bodyPr lIns="0" tIns="0" rIns="0" bIns="0" rtlCol="0" anchor="ctr"/>
          <a:lstStyle/>
          <a:p>
            <a:pPr indent="0" algn="ctr">
              <a:lnSpc>
                <a:spcPct val="114285"/>
              </a:lnSpc>
              <a:defRPr/>
            </a:pPr>
            <a:r>
              <a:rPr lang="en-US" sz="1400" b="1">
                <a:solidFill>
                  <a:srgbClr val="FFFFFF"/>
                </a:solidFill>
                <a:latin typeface="微软雅黑"/>
              </a:rPr>
              <a:t>Version Control Importance</a:t>
            </a:r>
            <a:endParaRPr lang="en-US" sz="1100"/>
          </a:p>
        </p:txBody>
      </p:sp>
      <p:sp>
        <p:nvSpPr>
          <p:cNvPr id="11" name="TextBox 11"/>
          <p:cNvSpPr txBox="1"/>
          <p:nvPr/>
        </p:nvSpPr>
        <p:spPr>
          <a:xfrm>
            <a:off x="3619500" y="3581400"/>
            <a:ext cx="2857500" cy="11684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A consistent `requirements.txt` file is essential for avoiding dependency conflicts, ensuring all team members work within the same environment, enhancing project reliability.</a:t>
            </a:r>
            <a:endParaRPr lang="en-US" sz="1100"/>
          </a:p>
        </p:txBody>
      </p:sp>
      <p:sp>
        <p:nvSpPr>
          <p:cNvPr id="12" name="TextBox 12"/>
          <p:cNvSpPr txBox="1"/>
          <p:nvPr/>
        </p:nvSpPr>
        <p:spPr>
          <a:xfrm>
            <a:off x="7048500" y="3124200"/>
            <a:ext cx="2857500" cy="304800"/>
          </a:xfrm>
          <a:prstGeom prst="rect">
            <a:avLst/>
          </a:prstGeom>
          <a:solidFill>
            <a:srgbClr val="000000">
              <a:alpha val="0"/>
            </a:srgbClr>
          </a:solidFill>
        </p:spPr>
        <p:txBody>
          <a:bodyPr lIns="0" tIns="0" rIns="0" bIns="0" rtlCol="0" anchor="ctr"/>
          <a:lstStyle/>
          <a:p>
            <a:pPr indent="0" algn="ctr">
              <a:lnSpc>
                <a:spcPct val="114285"/>
              </a:lnSpc>
              <a:defRPr/>
            </a:pPr>
            <a:r>
              <a:rPr lang="en-US" sz="1400" b="1">
                <a:solidFill>
                  <a:srgbClr val="FFFFFF"/>
                </a:solidFill>
                <a:latin typeface="微软雅黑"/>
              </a:rPr>
              <a:t>Caching for Performance</a:t>
            </a:r>
            <a:endParaRPr lang="en-US" sz="1100"/>
          </a:p>
        </p:txBody>
      </p:sp>
      <p:sp>
        <p:nvSpPr>
          <p:cNvPr id="13" name="TextBox 13"/>
          <p:cNvSpPr txBox="1"/>
          <p:nvPr/>
        </p:nvSpPr>
        <p:spPr>
          <a:xfrm>
            <a:off x="7048500" y="3556000"/>
            <a:ext cx="2857500" cy="11684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Implementing caching in the Streamlit application drastically improved response times, achieving under 10 seconds, which is crucial for user satisfaction in real-time analysis.</a:t>
            </a:r>
            <a:endParaRPr lang="en-US" sz="1100"/>
          </a:p>
        </p:txBody>
      </p:sp>
      <p:sp>
        <p:nvSpPr>
          <p:cNvPr id="14" name="TextBox 14"/>
          <p:cNvSpPr txBox="1"/>
          <p:nvPr/>
        </p:nvSpPr>
        <p:spPr>
          <a:xfrm>
            <a:off x="431800" y="254000"/>
            <a:ext cx="9347200" cy="317500"/>
          </a:xfrm>
          <a:prstGeom prst="rect">
            <a:avLst/>
          </a:prstGeom>
          <a:solidFill>
            <a:srgbClr val="000000">
              <a:alpha val="0"/>
            </a:srgbClr>
          </a:solidFill>
        </p:spPr>
        <p:txBody>
          <a:bodyPr lIns="0" tIns="0" rIns="0" bIns="0" rtlCol="0" anchor="ctr"/>
          <a:lstStyle/>
          <a:p>
            <a:pPr indent="0" algn="ctr">
              <a:lnSpc>
                <a:spcPct val="110000"/>
              </a:lnSpc>
              <a:defRPr/>
            </a:pPr>
            <a:r>
              <a:rPr lang="en-US" sz="2000" b="1">
                <a:solidFill>
                  <a:srgbClr val="FFFFFF"/>
                </a:solidFill>
                <a:latin typeface="微软雅黑"/>
              </a:rPr>
              <a:t>Page 5.2: Lessons Learned</a:t>
            </a:r>
            <a:endParaRPr lang="en-US" sz="1100"/>
          </a:p>
        </p:txBody>
      </p:sp>
    </p:spTree>
  </p:cSld>
  <p:clrMapOvr>
    <a:masterClrMapping/>
  </p:clrMapOvr>
  <mc:AlternateContent xmlns:mc="http://schemas.openxmlformats.org/markup-compatibility/2006">
    <mc:Choice xmlns:p14="http://schemas.microsoft.com/office/powerpoint/2010/main" Requires="p14">
      <p:transition spd="slow" p14:dur="2000" advTm="5006"/>
    </mc:Choice>
    <mc:Fallback>
      <p:transition spd="slow" advTm="500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2000" b="2000"/>
          <a:stretch>
            <a:fillRect/>
          </a:stretch>
        </p:blipFill>
        <p:spPr>
          <a:xfrm>
            <a:off x="0" y="0"/>
            <a:ext cx="10426700" cy="5867400"/>
          </a:xfrm>
          <a:prstGeom prst="rect">
            <a:avLst/>
          </a:prstGeom>
        </p:spPr>
      </p:pic>
      <p:sp>
        <p:nvSpPr>
          <p:cNvPr id="5" name="TextBox 5"/>
          <p:cNvSpPr txBox="1"/>
          <p:nvPr/>
        </p:nvSpPr>
        <p:spPr>
          <a:xfrm>
            <a:off x="1270000" y="2527300"/>
            <a:ext cx="7810500" cy="393700"/>
          </a:xfrm>
          <a:prstGeom prst="rect">
            <a:avLst/>
          </a:prstGeom>
          <a:solidFill>
            <a:srgbClr val="000000">
              <a:alpha val="0"/>
            </a:srgbClr>
          </a:solidFill>
        </p:spPr>
        <p:txBody>
          <a:bodyPr lIns="0" tIns="0" rIns="0" bIns="0" rtlCol="0" anchor="ctr"/>
          <a:lstStyle/>
          <a:p>
            <a:pPr indent="0" algn="ctr">
              <a:lnSpc>
                <a:spcPct val="111538"/>
              </a:lnSpc>
              <a:defRPr/>
            </a:pPr>
            <a:r>
              <a:rPr lang="en-US" sz="2600" b="1">
                <a:solidFill>
                  <a:srgbClr val="FFFFFF"/>
                </a:solidFill>
                <a:latin typeface="微软雅黑"/>
              </a:rPr>
              <a:t>The Non-Functional Requirements</a:t>
            </a:r>
            <a:endParaRPr lang="en-US" sz="1100"/>
          </a:p>
        </p:txBody>
      </p:sp>
      <p:sp>
        <p:nvSpPr>
          <p:cNvPr id="6" name="TextBox 6"/>
          <p:cNvSpPr txBox="1"/>
          <p:nvPr/>
        </p:nvSpPr>
        <p:spPr>
          <a:xfrm>
            <a:off x="1270000" y="1765300"/>
            <a:ext cx="7810500" cy="304800"/>
          </a:xfrm>
          <a:prstGeom prst="rect">
            <a:avLst/>
          </a:prstGeom>
          <a:solidFill>
            <a:srgbClr val="000000">
              <a:alpha val="0"/>
            </a:srgbClr>
          </a:solidFill>
        </p:spPr>
        <p:txBody>
          <a:bodyPr lIns="0" tIns="0" rIns="0" bIns="0" rtlCol="0" anchor="ctr"/>
          <a:lstStyle/>
          <a:p>
            <a:pPr indent="0" algn="ctr">
              <a:lnSpc>
                <a:spcPct val="111111"/>
              </a:lnSpc>
              <a:defRPr/>
            </a:pPr>
            <a:r>
              <a:rPr lang="en-US" sz="1800" b="1">
                <a:solidFill>
                  <a:srgbClr val="FFFFFF"/>
                </a:solidFill>
                <a:latin typeface="微软雅黑"/>
              </a:rPr>
              <a:t>Section 6</a:t>
            </a:r>
            <a:endParaRPr lang="en-US" sz="1100"/>
          </a:p>
        </p:txBody>
      </p:sp>
    </p:spTree>
  </p:cSld>
  <p:clrMapOvr>
    <a:masterClrMapping/>
  </p:clrMapOvr>
  <mc:AlternateContent xmlns:mc="http://schemas.openxmlformats.org/markup-compatibility/2006">
    <mc:Choice xmlns:p14="http://schemas.microsoft.com/office/powerpoint/2010/main" Requires="p14">
      <p:transition spd="slow" p14:dur="2000" advTm="3260"/>
    </mc:Choice>
    <mc:Fallback>
      <p:transition spd="slow" advTm="326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t="1000" b="1000"/>
          <a:stretch>
            <a:fillRect/>
          </a:stretch>
        </p:blipFill>
        <p:spPr>
          <a:xfrm>
            <a:off x="0" y="0"/>
            <a:ext cx="10388600" cy="5854700"/>
          </a:xfrm>
          <a:prstGeom prst="rect">
            <a:avLst/>
          </a:prstGeom>
        </p:spPr>
      </p:pic>
      <p:pic>
        <p:nvPicPr>
          <p:cNvPr id="4" name="Picture 4"/>
          <p:cNvPicPr>
            <a:picLocks noChangeAspect="1"/>
          </p:cNvPicPr>
          <p:nvPr/>
        </p:nvPicPr>
        <p:blipFill>
          <a:blip r:embed="rId3"/>
          <a:srcRect l="1000" r="1000"/>
          <a:stretch>
            <a:fillRect/>
          </a:stretch>
        </p:blipFill>
        <p:spPr>
          <a:xfrm>
            <a:off x="5232400" y="0"/>
            <a:ext cx="5257800" cy="5854700"/>
          </a:xfrm>
          <a:prstGeom prst="rect">
            <a:avLst/>
          </a:prstGeom>
        </p:spPr>
      </p:pic>
      <p:sp>
        <p:nvSpPr>
          <p:cNvPr id="5" name="AutoShape 5"/>
          <p:cNvSpPr/>
          <p:nvPr/>
        </p:nvSpPr>
        <p:spPr>
          <a:xfrm>
            <a:off x="469900" y="1879600"/>
            <a:ext cx="622300" cy="12700"/>
          </a:xfrm>
          <a:prstGeom prst="rect">
            <a:avLst/>
          </a:prstGeom>
          <a:solidFill>
            <a:srgbClr val="000000"/>
          </a:solidFill>
        </p:spPr>
        <p:txBody>
          <a:bodyPr/>
          <a:lstStyle/>
          <a:p>
            <a:endParaRPr lang="en-AE"/>
          </a:p>
        </p:txBody>
      </p:sp>
      <p:sp>
        <p:nvSpPr>
          <p:cNvPr id="6" name="TextBox 6"/>
          <p:cNvSpPr txBox="1"/>
          <p:nvPr/>
        </p:nvSpPr>
        <p:spPr>
          <a:xfrm>
            <a:off x="457200" y="1028700"/>
            <a:ext cx="4521200" cy="304800"/>
          </a:xfrm>
          <a:prstGeom prst="rect">
            <a:avLst/>
          </a:prstGeom>
          <a:solidFill>
            <a:srgbClr val="000000">
              <a:alpha val="0"/>
            </a:srgbClr>
          </a:solidFill>
        </p:spPr>
        <p:txBody>
          <a:bodyPr lIns="0" tIns="0" rIns="0" bIns="0" rtlCol="0" anchor="ctr"/>
          <a:lstStyle/>
          <a:p>
            <a:pPr indent="0" algn="l">
              <a:lnSpc>
                <a:spcPct val="111111"/>
              </a:lnSpc>
              <a:defRPr/>
            </a:pPr>
            <a:r>
              <a:rPr lang="en-US" sz="1800" b="1">
                <a:solidFill>
                  <a:srgbClr val="FFFFFF"/>
                </a:solidFill>
                <a:latin typeface="微软雅黑"/>
              </a:rPr>
              <a:t>Page 6.1: Performance</a:t>
            </a:r>
            <a:endParaRPr lang="en-US" sz="1100"/>
          </a:p>
        </p:txBody>
      </p:sp>
      <p:sp>
        <p:nvSpPr>
          <p:cNvPr id="7" name="TextBox 7"/>
          <p:cNvSpPr txBox="1"/>
          <p:nvPr/>
        </p:nvSpPr>
        <p:spPr>
          <a:xfrm>
            <a:off x="469900" y="2044700"/>
            <a:ext cx="4521200" cy="304800"/>
          </a:xfrm>
          <a:prstGeom prst="rect">
            <a:avLst/>
          </a:prstGeom>
          <a:solidFill>
            <a:srgbClr val="000000">
              <a:alpha val="0"/>
            </a:srgbClr>
          </a:solidFill>
        </p:spPr>
        <p:txBody>
          <a:bodyPr lIns="0" tIns="0" rIns="0" bIns="0" rtlCol="0" anchor="ctr"/>
          <a:lstStyle/>
          <a:p>
            <a:pPr indent="0" algn="l">
              <a:lnSpc>
                <a:spcPct val="112500"/>
              </a:lnSpc>
              <a:defRPr/>
            </a:pPr>
            <a:r>
              <a:rPr lang="en-US" sz="1600" b="1">
                <a:solidFill>
                  <a:srgbClr val="FFFFFF"/>
                </a:solidFill>
                <a:latin typeface="微软雅黑"/>
              </a:rPr>
              <a:t>Optimized User Experience</a:t>
            </a:r>
            <a:endParaRPr lang="en-US" sz="1100"/>
          </a:p>
        </p:txBody>
      </p:sp>
      <p:sp>
        <p:nvSpPr>
          <p:cNvPr id="8" name="TextBox 8"/>
          <p:cNvSpPr txBox="1"/>
          <p:nvPr/>
        </p:nvSpPr>
        <p:spPr>
          <a:xfrm>
            <a:off x="469900" y="2921000"/>
            <a:ext cx="4521200" cy="16129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FFFFFF"/>
                </a:solidFill>
                <a:latin typeface="微软雅黑"/>
              </a:rPr>
              <a:t>Continuous performance enhancements, including advanced caching strategies and efficient data retrieval methods, ensure that users experience minimal delays, fostering a more productive environment for real-time stock analysis and decision-making.</a:t>
            </a:r>
            <a:endParaRPr lang="en-US" sz="1100"/>
          </a:p>
        </p:txBody>
      </p:sp>
    </p:spTree>
  </p:cSld>
  <p:clrMapOvr>
    <a:masterClrMapping/>
  </p:clrMapOvr>
  <mc:AlternateContent xmlns:mc="http://schemas.openxmlformats.org/markup-compatibility/2006">
    <mc:Choice xmlns:p14="http://schemas.microsoft.com/office/powerpoint/2010/main" Requires="p14">
      <p:transition spd="slow" p14:dur="2000" advTm="5214"/>
    </mc:Choice>
    <mc:Fallback>
      <p:transition spd="slow" advTm="521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1000" b="1000"/>
          <a:stretch>
            <a:fillRect/>
          </a:stretch>
        </p:blipFill>
        <p:spPr>
          <a:xfrm>
            <a:off x="0" y="0"/>
            <a:ext cx="10388600" cy="5854700"/>
          </a:xfrm>
          <a:prstGeom prst="rect">
            <a:avLst/>
          </a:prstGeom>
        </p:spPr>
      </p:pic>
      <p:pic>
        <p:nvPicPr>
          <p:cNvPr id="5" name="Picture 5"/>
          <p:cNvPicPr>
            <a:picLocks noChangeAspect="1"/>
          </p:cNvPicPr>
          <p:nvPr/>
        </p:nvPicPr>
        <p:blipFill>
          <a:blip r:embed="rId4"/>
          <a:srcRect l="1000" r="1000"/>
          <a:stretch>
            <a:fillRect/>
          </a:stretch>
        </p:blipFill>
        <p:spPr>
          <a:xfrm>
            <a:off x="711200" y="2184400"/>
            <a:ext cx="4749800" cy="2590800"/>
          </a:xfrm>
          <a:prstGeom prst="rect">
            <a:avLst/>
          </a:prstGeom>
        </p:spPr>
      </p:pic>
      <p:pic>
        <p:nvPicPr>
          <p:cNvPr id="6" name="Picture 6"/>
          <p:cNvPicPr>
            <a:picLocks noChangeAspect="1"/>
          </p:cNvPicPr>
          <p:nvPr/>
        </p:nvPicPr>
        <p:blipFill>
          <a:blip r:embed="rId5"/>
          <a:srcRect l="1000" r="1000"/>
          <a:stretch>
            <a:fillRect/>
          </a:stretch>
        </p:blipFill>
        <p:spPr>
          <a:xfrm>
            <a:off x="5156200" y="2171700"/>
            <a:ext cx="4749800" cy="2603500"/>
          </a:xfrm>
          <a:prstGeom prst="rect">
            <a:avLst/>
          </a:prstGeom>
        </p:spPr>
      </p:pic>
      <p:pic>
        <p:nvPicPr>
          <p:cNvPr id="7" name="Picture 7"/>
          <p:cNvPicPr>
            <a:picLocks noChangeAspect="1"/>
          </p:cNvPicPr>
          <p:nvPr/>
        </p:nvPicPr>
        <p:blipFill>
          <a:blip r:embed="rId6"/>
          <a:srcRect/>
          <a:stretch>
            <a:fillRect/>
          </a:stretch>
        </p:blipFill>
        <p:spPr>
          <a:xfrm>
            <a:off x="4660900" y="2832100"/>
            <a:ext cx="1244600" cy="1244600"/>
          </a:xfrm>
          <a:prstGeom prst="rect">
            <a:avLst/>
          </a:prstGeom>
        </p:spPr>
      </p:pic>
      <p:pic>
        <p:nvPicPr>
          <p:cNvPr id="8" name="Picture 8"/>
          <p:cNvPicPr>
            <a:picLocks noChangeAspect="1"/>
          </p:cNvPicPr>
          <p:nvPr/>
        </p:nvPicPr>
        <p:blipFill>
          <a:blip r:embed="rId7"/>
          <a:srcRect/>
          <a:stretch>
            <a:fillRect/>
          </a:stretch>
        </p:blipFill>
        <p:spPr>
          <a:xfrm>
            <a:off x="4749800" y="2921000"/>
            <a:ext cx="1066800" cy="1066800"/>
          </a:xfrm>
          <a:prstGeom prst="rect">
            <a:avLst/>
          </a:prstGeom>
        </p:spPr>
      </p:pic>
      <p:sp>
        <p:nvSpPr>
          <p:cNvPr id="9" name="TextBox 9"/>
          <p:cNvSpPr txBox="1"/>
          <p:nvPr/>
        </p:nvSpPr>
        <p:spPr>
          <a:xfrm>
            <a:off x="1079500" y="2959100"/>
            <a:ext cx="3467100" cy="9398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The dashboard's layout prioritizes user experience, ensuring that essential features are easily accessible, which enhances overall engagement and satisfaction during analysis.</a:t>
            </a:r>
            <a:endParaRPr lang="en-US" sz="1100"/>
          </a:p>
        </p:txBody>
      </p:sp>
      <p:pic>
        <p:nvPicPr>
          <p:cNvPr id="10" name="Picture 10"/>
          <p:cNvPicPr>
            <a:picLocks noChangeAspect="1"/>
          </p:cNvPicPr>
          <p:nvPr/>
        </p:nvPicPr>
        <p:blipFill>
          <a:blip r:embed="rId8"/>
          <a:srcRect/>
          <a:stretch>
            <a:fillRect/>
          </a:stretch>
        </p:blipFill>
        <p:spPr>
          <a:xfrm>
            <a:off x="673100" y="1854200"/>
            <a:ext cx="635000" cy="635000"/>
          </a:xfrm>
          <a:prstGeom prst="rect">
            <a:avLst/>
          </a:prstGeom>
        </p:spPr>
      </p:pic>
      <p:pic>
        <p:nvPicPr>
          <p:cNvPr id="11" name="Picture 11"/>
          <p:cNvPicPr>
            <a:picLocks noChangeAspect="1"/>
          </p:cNvPicPr>
          <p:nvPr/>
        </p:nvPicPr>
        <p:blipFill>
          <a:blip r:embed="rId9"/>
          <a:srcRect/>
          <a:stretch>
            <a:fillRect/>
          </a:stretch>
        </p:blipFill>
        <p:spPr>
          <a:xfrm>
            <a:off x="9296400" y="1854200"/>
            <a:ext cx="635000" cy="635000"/>
          </a:xfrm>
          <a:prstGeom prst="rect">
            <a:avLst/>
          </a:prstGeom>
        </p:spPr>
      </p:pic>
      <p:sp>
        <p:nvSpPr>
          <p:cNvPr id="12" name="TextBox 12"/>
          <p:cNvSpPr txBox="1"/>
          <p:nvPr/>
        </p:nvSpPr>
        <p:spPr>
          <a:xfrm>
            <a:off x="1104900" y="2400300"/>
            <a:ext cx="3390900" cy="304800"/>
          </a:xfrm>
          <a:prstGeom prst="rect">
            <a:avLst/>
          </a:prstGeom>
          <a:solidFill>
            <a:srgbClr val="000000">
              <a:alpha val="0"/>
            </a:srgbClr>
          </a:solidFill>
        </p:spPr>
        <p:txBody>
          <a:bodyPr lIns="0" tIns="0" rIns="0" bIns="0" rtlCol="0" anchor="ctr"/>
          <a:lstStyle/>
          <a:p>
            <a:pPr indent="0" algn="ctr">
              <a:lnSpc>
                <a:spcPct val="112500"/>
              </a:lnSpc>
              <a:defRPr/>
            </a:pPr>
            <a:r>
              <a:rPr lang="en-US" sz="1600" b="1">
                <a:solidFill>
                  <a:srgbClr val="FFFFFF"/>
                </a:solidFill>
                <a:latin typeface="微软雅黑"/>
              </a:rPr>
              <a:t>User-Centric Design Approach</a:t>
            </a:r>
            <a:endParaRPr lang="en-US" sz="1100"/>
          </a:p>
        </p:txBody>
      </p:sp>
      <p:sp>
        <p:nvSpPr>
          <p:cNvPr id="13" name="TextBox 13"/>
          <p:cNvSpPr txBox="1"/>
          <p:nvPr/>
        </p:nvSpPr>
        <p:spPr>
          <a:xfrm>
            <a:off x="5943600" y="2971800"/>
            <a:ext cx="3378200" cy="9398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Interactive elements, such as tooltips and hover effects, provide users with immediate insights, facilitating a deeper understanding of data trends and stock performance.</a:t>
            </a:r>
            <a:endParaRPr lang="en-US" sz="1100"/>
          </a:p>
        </p:txBody>
      </p:sp>
      <p:sp>
        <p:nvSpPr>
          <p:cNvPr id="14" name="TextBox 14"/>
          <p:cNvSpPr txBox="1"/>
          <p:nvPr/>
        </p:nvSpPr>
        <p:spPr>
          <a:xfrm>
            <a:off x="5905500" y="2374900"/>
            <a:ext cx="3390900" cy="304800"/>
          </a:xfrm>
          <a:prstGeom prst="rect">
            <a:avLst/>
          </a:prstGeom>
          <a:solidFill>
            <a:srgbClr val="000000">
              <a:alpha val="0"/>
            </a:srgbClr>
          </a:solidFill>
        </p:spPr>
        <p:txBody>
          <a:bodyPr lIns="0" tIns="0" rIns="0" bIns="0" rtlCol="0" anchor="ctr"/>
          <a:lstStyle/>
          <a:p>
            <a:pPr indent="0" algn="ctr">
              <a:lnSpc>
                <a:spcPct val="112500"/>
              </a:lnSpc>
              <a:defRPr/>
            </a:pPr>
            <a:r>
              <a:rPr lang="en-US" sz="1600" b="1">
                <a:solidFill>
                  <a:srgbClr val="FFFFFF"/>
                </a:solidFill>
                <a:latin typeface="微软雅黑"/>
              </a:rPr>
              <a:t>Enhanced Interaction Features</a:t>
            </a:r>
            <a:endParaRPr lang="en-US" sz="1100"/>
          </a:p>
        </p:txBody>
      </p:sp>
      <p:sp>
        <p:nvSpPr>
          <p:cNvPr id="15" name="TextBox 15"/>
          <p:cNvSpPr txBox="1"/>
          <p:nvPr/>
        </p:nvSpPr>
        <p:spPr>
          <a:xfrm>
            <a:off x="660400" y="1981200"/>
            <a:ext cx="622300" cy="368300"/>
          </a:xfrm>
          <a:prstGeom prst="rect">
            <a:avLst/>
          </a:prstGeom>
          <a:solidFill>
            <a:srgbClr val="000000">
              <a:alpha val="0"/>
            </a:srgbClr>
          </a:solidFill>
        </p:spPr>
        <p:txBody>
          <a:bodyPr lIns="0" tIns="0" rIns="0" bIns="0" rtlCol="0" anchor="ctr"/>
          <a:lstStyle/>
          <a:p>
            <a:pPr indent="0" algn="ctr">
              <a:lnSpc>
                <a:spcPct val="112500"/>
              </a:lnSpc>
              <a:defRPr/>
            </a:pPr>
            <a:r>
              <a:rPr lang="en-US" sz="2400" b="0">
                <a:solidFill>
                  <a:srgbClr val="FFFFFF"/>
                </a:solidFill>
                <a:latin typeface="微软雅黑"/>
              </a:rPr>
              <a:t>01</a:t>
            </a:r>
            <a:endParaRPr lang="en-US" sz="1100"/>
          </a:p>
        </p:txBody>
      </p:sp>
      <p:sp>
        <p:nvSpPr>
          <p:cNvPr id="16" name="TextBox 16"/>
          <p:cNvSpPr txBox="1"/>
          <p:nvPr/>
        </p:nvSpPr>
        <p:spPr>
          <a:xfrm>
            <a:off x="9271000" y="1981200"/>
            <a:ext cx="622300" cy="368300"/>
          </a:xfrm>
          <a:prstGeom prst="rect">
            <a:avLst/>
          </a:prstGeom>
          <a:solidFill>
            <a:srgbClr val="000000">
              <a:alpha val="0"/>
            </a:srgbClr>
          </a:solidFill>
        </p:spPr>
        <p:txBody>
          <a:bodyPr lIns="0" tIns="0" rIns="0" bIns="0" rtlCol="0" anchor="ctr"/>
          <a:lstStyle/>
          <a:p>
            <a:pPr indent="0" algn="ctr">
              <a:lnSpc>
                <a:spcPct val="112500"/>
              </a:lnSpc>
              <a:defRPr/>
            </a:pPr>
            <a:r>
              <a:rPr lang="en-US" sz="2400" b="0">
                <a:solidFill>
                  <a:srgbClr val="FFFFFF"/>
                </a:solidFill>
                <a:latin typeface="微软雅黑"/>
              </a:rPr>
              <a:t>02</a:t>
            </a:r>
            <a:endParaRPr lang="en-US" sz="1100"/>
          </a:p>
        </p:txBody>
      </p:sp>
      <p:sp>
        <p:nvSpPr>
          <p:cNvPr id="17" name="TextBox 17"/>
          <p:cNvSpPr txBox="1"/>
          <p:nvPr/>
        </p:nvSpPr>
        <p:spPr>
          <a:xfrm>
            <a:off x="495300" y="571500"/>
            <a:ext cx="9347200" cy="317500"/>
          </a:xfrm>
          <a:prstGeom prst="rect">
            <a:avLst/>
          </a:prstGeom>
          <a:solidFill>
            <a:srgbClr val="000000">
              <a:alpha val="0"/>
            </a:srgbClr>
          </a:solidFill>
        </p:spPr>
        <p:txBody>
          <a:bodyPr lIns="0" tIns="0" rIns="0" bIns="0" rtlCol="0" anchor="ctr"/>
          <a:lstStyle/>
          <a:p>
            <a:pPr indent="0" algn="ctr">
              <a:lnSpc>
                <a:spcPct val="110000"/>
              </a:lnSpc>
              <a:defRPr/>
            </a:pPr>
            <a:r>
              <a:rPr lang="en-US" sz="2000" b="1">
                <a:solidFill>
                  <a:srgbClr val="FFFFFF"/>
                </a:solidFill>
                <a:latin typeface="微软雅黑"/>
              </a:rPr>
              <a:t>Page 6.2: Usability</a:t>
            </a:r>
            <a:endParaRPr lang="en-US" sz="1100"/>
          </a:p>
        </p:txBody>
      </p:sp>
    </p:spTree>
  </p:cSld>
  <p:clrMapOvr>
    <a:masterClrMapping/>
  </p:clrMapOvr>
  <mc:AlternateContent xmlns:mc="http://schemas.openxmlformats.org/markup-compatibility/2006">
    <mc:Choice xmlns:p14="http://schemas.microsoft.com/office/powerpoint/2010/main" Requires="p14">
      <p:transition spd="slow" p14:dur="2000" advTm="7368"/>
    </mc:Choice>
    <mc:Fallback>
      <p:transition spd="slow" advTm="736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2000" b="2000"/>
          <a:stretch>
            <a:fillRect/>
          </a:stretch>
        </p:blipFill>
        <p:spPr>
          <a:xfrm>
            <a:off x="0" y="0"/>
            <a:ext cx="10426700" cy="5867400"/>
          </a:xfrm>
          <a:prstGeom prst="rect">
            <a:avLst/>
          </a:prstGeom>
        </p:spPr>
      </p:pic>
      <p:sp>
        <p:nvSpPr>
          <p:cNvPr id="5" name="TextBox 5"/>
          <p:cNvSpPr txBox="1"/>
          <p:nvPr/>
        </p:nvSpPr>
        <p:spPr>
          <a:xfrm>
            <a:off x="1270000" y="2527300"/>
            <a:ext cx="7810500" cy="393700"/>
          </a:xfrm>
          <a:prstGeom prst="rect">
            <a:avLst/>
          </a:prstGeom>
          <a:solidFill>
            <a:srgbClr val="000000">
              <a:alpha val="0"/>
            </a:srgbClr>
          </a:solidFill>
        </p:spPr>
        <p:txBody>
          <a:bodyPr lIns="0" tIns="0" rIns="0" bIns="0" rtlCol="0" anchor="ctr"/>
          <a:lstStyle/>
          <a:p>
            <a:pPr indent="0" algn="ctr">
              <a:lnSpc>
                <a:spcPct val="111538"/>
              </a:lnSpc>
              <a:defRPr/>
            </a:pPr>
            <a:r>
              <a:rPr lang="en-US" sz="2600" b="1">
                <a:solidFill>
                  <a:srgbClr val="FFFFFF"/>
                </a:solidFill>
                <a:latin typeface="微软雅黑"/>
              </a:rPr>
              <a:t>The Business Problem Overview</a:t>
            </a:r>
            <a:endParaRPr lang="en-US" sz="1100"/>
          </a:p>
        </p:txBody>
      </p:sp>
      <p:sp>
        <p:nvSpPr>
          <p:cNvPr id="6" name="TextBox 6"/>
          <p:cNvSpPr txBox="1"/>
          <p:nvPr/>
        </p:nvSpPr>
        <p:spPr>
          <a:xfrm>
            <a:off x="1270000" y="1765300"/>
            <a:ext cx="7810500" cy="304800"/>
          </a:xfrm>
          <a:prstGeom prst="rect">
            <a:avLst/>
          </a:prstGeom>
          <a:solidFill>
            <a:srgbClr val="000000">
              <a:alpha val="0"/>
            </a:srgbClr>
          </a:solidFill>
        </p:spPr>
        <p:txBody>
          <a:bodyPr lIns="0" tIns="0" rIns="0" bIns="0" rtlCol="0" anchor="ctr"/>
          <a:lstStyle/>
          <a:p>
            <a:pPr indent="0" algn="ctr">
              <a:lnSpc>
                <a:spcPct val="111111"/>
              </a:lnSpc>
              <a:defRPr/>
            </a:pPr>
            <a:r>
              <a:rPr lang="en-US" sz="1800" b="1">
                <a:solidFill>
                  <a:srgbClr val="FFFFFF"/>
                </a:solidFill>
                <a:latin typeface="微软雅黑"/>
              </a:rPr>
              <a:t>Section 1</a:t>
            </a:r>
            <a:endParaRPr lang="en-US" sz="1100"/>
          </a:p>
        </p:txBody>
      </p:sp>
    </p:spTree>
  </p:cSld>
  <p:clrMapOvr>
    <a:masterClrMapping/>
  </p:clrMapOvr>
  <mc:AlternateContent xmlns:mc="http://schemas.openxmlformats.org/markup-compatibility/2006">
    <mc:Choice xmlns:p14="http://schemas.microsoft.com/office/powerpoint/2010/main" Requires="p14">
      <p:transition spd="slow" p14:dur="2000" advTm="4518"/>
    </mc:Choice>
    <mc:Fallback>
      <p:transition spd="slow" advTm="451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1000" b="1000"/>
          <a:stretch>
            <a:fillRect/>
          </a:stretch>
        </p:blipFill>
        <p:spPr>
          <a:xfrm>
            <a:off x="0" y="0"/>
            <a:ext cx="10388600" cy="5854700"/>
          </a:xfrm>
          <a:prstGeom prst="rect">
            <a:avLst/>
          </a:prstGeom>
        </p:spPr>
      </p:pic>
      <p:pic>
        <p:nvPicPr>
          <p:cNvPr id="5" name="Picture 5"/>
          <p:cNvPicPr>
            <a:picLocks noChangeAspect="1"/>
          </p:cNvPicPr>
          <p:nvPr/>
        </p:nvPicPr>
        <p:blipFill>
          <a:blip r:embed="rId4"/>
          <a:srcRect l="1000" r="1000"/>
          <a:stretch>
            <a:fillRect/>
          </a:stretch>
        </p:blipFill>
        <p:spPr>
          <a:xfrm>
            <a:off x="901700" y="1447800"/>
            <a:ext cx="2349500" cy="3860800"/>
          </a:xfrm>
          <a:prstGeom prst="rect">
            <a:avLst/>
          </a:prstGeom>
        </p:spPr>
      </p:pic>
      <p:pic>
        <p:nvPicPr>
          <p:cNvPr id="6" name="Picture 6"/>
          <p:cNvPicPr>
            <a:picLocks noChangeAspect="1"/>
          </p:cNvPicPr>
          <p:nvPr/>
        </p:nvPicPr>
        <p:blipFill>
          <a:blip r:embed="rId5"/>
          <a:srcRect/>
          <a:stretch>
            <a:fillRect/>
          </a:stretch>
        </p:blipFill>
        <p:spPr>
          <a:xfrm>
            <a:off x="0" y="0"/>
            <a:ext cx="6019800" cy="0"/>
          </a:xfrm>
          <a:prstGeom prst="rect">
            <a:avLst/>
          </a:prstGeom>
        </p:spPr>
      </p:pic>
      <p:pic>
        <p:nvPicPr>
          <p:cNvPr id="7" name="Picture 7"/>
          <p:cNvPicPr>
            <a:picLocks noChangeAspect="1"/>
          </p:cNvPicPr>
          <p:nvPr/>
        </p:nvPicPr>
        <p:blipFill>
          <a:blip r:embed="rId6"/>
          <a:srcRect/>
          <a:stretch>
            <a:fillRect/>
          </a:stretch>
        </p:blipFill>
        <p:spPr>
          <a:xfrm>
            <a:off x="1549400" y="1320800"/>
            <a:ext cx="88900" cy="88900"/>
          </a:xfrm>
          <a:prstGeom prst="rect">
            <a:avLst/>
          </a:prstGeom>
        </p:spPr>
      </p:pic>
      <p:pic>
        <p:nvPicPr>
          <p:cNvPr id="8" name="Picture 8"/>
          <p:cNvPicPr>
            <a:picLocks noChangeAspect="1"/>
          </p:cNvPicPr>
          <p:nvPr/>
        </p:nvPicPr>
        <p:blipFill>
          <a:blip r:embed="rId6"/>
          <a:srcRect/>
          <a:stretch>
            <a:fillRect/>
          </a:stretch>
        </p:blipFill>
        <p:spPr>
          <a:xfrm>
            <a:off x="4889500" y="1320800"/>
            <a:ext cx="88900" cy="88900"/>
          </a:xfrm>
          <a:prstGeom prst="rect">
            <a:avLst/>
          </a:prstGeom>
        </p:spPr>
      </p:pic>
      <p:pic>
        <p:nvPicPr>
          <p:cNvPr id="9" name="Picture 9"/>
          <p:cNvPicPr>
            <a:picLocks noChangeAspect="1"/>
          </p:cNvPicPr>
          <p:nvPr/>
        </p:nvPicPr>
        <p:blipFill>
          <a:blip r:embed="rId6"/>
          <a:srcRect/>
          <a:stretch>
            <a:fillRect/>
          </a:stretch>
        </p:blipFill>
        <p:spPr>
          <a:xfrm>
            <a:off x="8001000" y="1320800"/>
            <a:ext cx="88900" cy="88900"/>
          </a:xfrm>
          <a:prstGeom prst="rect">
            <a:avLst/>
          </a:prstGeom>
        </p:spPr>
      </p:pic>
      <p:sp>
        <p:nvSpPr>
          <p:cNvPr id="10" name="TextBox 10"/>
          <p:cNvSpPr txBox="1"/>
          <p:nvPr/>
        </p:nvSpPr>
        <p:spPr>
          <a:xfrm>
            <a:off x="1117600" y="2781300"/>
            <a:ext cx="1892300" cy="1270000"/>
          </a:xfrm>
          <a:prstGeom prst="rect">
            <a:avLst/>
          </a:prstGeom>
          <a:solidFill>
            <a:srgbClr val="000000">
              <a:alpha val="0"/>
            </a:srgbClr>
          </a:solidFill>
        </p:spPr>
        <p:txBody>
          <a:bodyPr lIns="0" tIns="0" rIns="0" bIns="0" rtlCol="0" anchor="ctr"/>
          <a:lstStyle/>
          <a:p>
            <a:pPr indent="0" algn="l">
              <a:lnSpc>
                <a:spcPct val="150000"/>
              </a:lnSpc>
              <a:defRPr/>
            </a:pPr>
            <a:r>
              <a:rPr lang="en-US" sz="1100" b="0">
                <a:solidFill>
                  <a:srgbClr val="FFFFFF"/>
                </a:solidFill>
                <a:latin typeface="微软雅黑"/>
              </a:rPr>
              <a:t>Implementation of encryption protocols ensures that sensitive user data is securely transmitted and stored, minimizing the risk of unauthorized access.</a:t>
            </a:r>
            <a:endParaRPr lang="en-US" sz="1100"/>
          </a:p>
        </p:txBody>
      </p:sp>
      <p:sp>
        <p:nvSpPr>
          <p:cNvPr id="11" name="TextBox 11"/>
          <p:cNvSpPr txBox="1"/>
          <p:nvPr/>
        </p:nvSpPr>
        <p:spPr>
          <a:xfrm>
            <a:off x="1028700" y="1993900"/>
            <a:ext cx="2070100" cy="558800"/>
          </a:xfrm>
          <a:prstGeom prst="rect">
            <a:avLst/>
          </a:prstGeom>
          <a:solidFill>
            <a:srgbClr val="000000">
              <a:alpha val="0"/>
            </a:srgbClr>
          </a:solidFill>
        </p:spPr>
        <p:txBody>
          <a:bodyPr lIns="0" tIns="0" rIns="0" bIns="0" rtlCol="0" anchor="ctr"/>
          <a:lstStyle/>
          <a:p>
            <a:pPr indent="0" algn="ctr">
              <a:lnSpc>
                <a:spcPct val="150000"/>
              </a:lnSpc>
              <a:defRPr/>
            </a:pPr>
            <a:r>
              <a:rPr lang="en-US" sz="1400" b="1">
                <a:solidFill>
                  <a:srgbClr val="FFFFFF"/>
                </a:solidFill>
                <a:latin typeface="微软雅黑"/>
              </a:rPr>
              <a:t>Enhanced Data Protection</a:t>
            </a:r>
            <a:endParaRPr lang="en-US" sz="1100"/>
          </a:p>
        </p:txBody>
      </p:sp>
      <p:pic>
        <p:nvPicPr>
          <p:cNvPr id="12" name="Picture 12"/>
          <p:cNvPicPr>
            <a:picLocks noChangeAspect="1"/>
          </p:cNvPicPr>
          <p:nvPr/>
        </p:nvPicPr>
        <p:blipFill>
          <a:blip r:embed="rId4"/>
          <a:srcRect l="1000" r="1000"/>
          <a:stretch>
            <a:fillRect/>
          </a:stretch>
        </p:blipFill>
        <p:spPr>
          <a:xfrm>
            <a:off x="4229100" y="1447800"/>
            <a:ext cx="2349500" cy="3860800"/>
          </a:xfrm>
          <a:prstGeom prst="rect">
            <a:avLst/>
          </a:prstGeom>
        </p:spPr>
      </p:pic>
      <p:sp>
        <p:nvSpPr>
          <p:cNvPr id="13" name="TextBox 13"/>
          <p:cNvSpPr txBox="1"/>
          <p:nvPr/>
        </p:nvSpPr>
        <p:spPr>
          <a:xfrm>
            <a:off x="4445000" y="2781300"/>
            <a:ext cx="1892300" cy="1270000"/>
          </a:xfrm>
          <a:prstGeom prst="rect">
            <a:avLst/>
          </a:prstGeom>
          <a:solidFill>
            <a:srgbClr val="000000">
              <a:alpha val="0"/>
            </a:srgbClr>
          </a:solidFill>
        </p:spPr>
        <p:txBody>
          <a:bodyPr lIns="0" tIns="0" rIns="0" bIns="0" rtlCol="0" anchor="ctr"/>
          <a:lstStyle/>
          <a:p>
            <a:pPr indent="0" algn="l">
              <a:lnSpc>
                <a:spcPct val="150000"/>
              </a:lnSpc>
              <a:defRPr/>
            </a:pPr>
            <a:r>
              <a:rPr lang="en-US" sz="1100" b="0">
                <a:solidFill>
                  <a:srgbClr val="FFFFFF"/>
                </a:solidFill>
                <a:latin typeface="微软雅黑"/>
              </a:rPr>
              <a:t>The system maintains comprehensive logs of user activities, enabling monitoring and analysis of access patterns to detect potential security breaches.</a:t>
            </a:r>
            <a:endParaRPr lang="en-US" sz="1100"/>
          </a:p>
        </p:txBody>
      </p:sp>
      <p:sp>
        <p:nvSpPr>
          <p:cNvPr id="14" name="TextBox 14"/>
          <p:cNvSpPr txBox="1"/>
          <p:nvPr/>
        </p:nvSpPr>
        <p:spPr>
          <a:xfrm>
            <a:off x="4356100" y="1993900"/>
            <a:ext cx="2070100" cy="558800"/>
          </a:xfrm>
          <a:prstGeom prst="rect">
            <a:avLst/>
          </a:prstGeom>
          <a:solidFill>
            <a:srgbClr val="000000">
              <a:alpha val="0"/>
            </a:srgbClr>
          </a:solidFill>
        </p:spPr>
        <p:txBody>
          <a:bodyPr lIns="0" tIns="0" rIns="0" bIns="0" rtlCol="0" anchor="ctr"/>
          <a:lstStyle/>
          <a:p>
            <a:pPr indent="0" algn="ctr">
              <a:lnSpc>
                <a:spcPct val="150000"/>
              </a:lnSpc>
              <a:defRPr/>
            </a:pPr>
            <a:r>
              <a:rPr lang="en-US" sz="1400" b="1">
                <a:solidFill>
                  <a:srgbClr val="FFFFFF"/>
                </a:solidFill>
                <a:latin typeface="微软雅黑"/>
              </a:rPr>
              <a:t>Audit Trail Capabilities</a:t>
            </a:r>
            <a:endParaRPr lang="en-US" sz="1100"/>
          </a:p>
        </p:txBody>
      </p:sp>
      <p:pic>
        <p:nvPicPr>
          <p:cNvPr id="15" name="Picture 15"/>
          <p:cNvPicPr>
            <a:picLocks noChangeAspect="1"/>
          </p:cNvPicPr>
          <p:nvPr/>
        </p:nvPicPr>
        <p:blipFill>
          <a:blip r:embed="rId4"/>
          <a:srcRect l="1000" r="1000"/>
          <a:stretch>
            <a:fillRect/>
          </a:stretch>
        </p:blipFill>
        <p:spPr>
          <a:xfrm>
            <a:off x="7353300" y="1447800"/>
            <a:ext cx="2349500" cy="3860800"/>
          </a:xfrm>
          <a:prstGeom prst="rect">
            <a:avLst/>
          </a:prstGeom>
        </p:spPr>
      </p:pic>
      <p:sp>
        <p:nvSpPr>
          <p:cNvPr id="16" name="TextBox 16"/>
          <p:cNvSpPr txBox="1"/>
          <p:nvPr/>
        </p:nvSpPr>
        <p:spPr>
          <a:xfrm>
            <a:off x="7556500" y="2781300"/>
            <a:ext cx="1892300" cy="1485900"/>
          </a:xfrm>
          <a:prstGeom prst="rect">
            <a:avLst/>
          </a:prstGeom>
          <a:solidFill>
            <a:srgbClr val="000000">
              <a:alpha val="0"/>
            </a:srgbClr>
          </a:solidFill>
        </p:spPr>
        <p:txBody>
          <a:bodyPr lIns="0" tIns="0" rIns="0" bIns="0" rtlCol="0" anchor="ctr"/>
          <a:lstStyle/>
          <a:p>
            <a:pPr indent="0" algn="l">
              <a:lnSpc>
                <a:spcPct val="150000"/>
              </a:lnSpc>
              <a:defRPr/>
            </a:pPr>
            <a:r>
              <a:rPr lang="en-US" sz="1100" b="0">
                <a:solidFill>
                  <a:srgbClr val="FFFFFF"/>
                </a:solidFill>
                <a:latin typeface="微软雅黑"/>
              </a:rPr>
              <a:t>Continuous updates and patches are applied to the application, addressing vulnerabilities and ensuring compliance with the latest security standards and best practices.</a:t>
            </a:r>
            <a:endParaRPr lang="en-US" sz="1100"/>
          </a:p>
        </p:txBody>
      </p:sp>
      <p:sp>
        <p:nvSpPr>
          <p:cNvPr id="17" name="TextBox 17"/>
          <p:cNvSpPr txBox="1"/>
          <p:nvPr/>
        </p:nvSpPr>
        <p:spPr>
          <a:xfrm>
            <a:off x="7467600" y="1993900"/>
            <a:ext cx="2070100" cy="558800"/>
          </a:xfrm>
          <a:prstGeom prst="rect">
            <a:avLst/>
          </a:prstGeom>
          <a:solidFill>
            <a:srgbClr val="000000">
              <a:alpha val="0"/>
            </a:srgbClr>
          </a:solidFill>
        </p:spPr>
        <p:txBody>
          <a:bodyPr lIns="0" tIns="0" rIns="0" bIns="0" rtlCol="0" anchor="ctr"/>
          <a:lstStyle/>
          <a:p>
            <a:pPr indent="0" algn="ctr">
              <a:lnSpc>
                <a:spcPct val="150000"/>
              </a:lnSpc>
              <a:defRPr/>
            </a:pPr>
            <a:r>
              <a:rPr lang="en-US" sz="1400" b="1">
                <a:solidFill>
                  <a:srgbClr val="FFFFFF"/>
                </a:solidFill>
                <a:latin typeface="微软雅黑"/>
              </a:rPr>
              <a:t>Regular Security Updates</a:t>
            </a:r>
            <a:endParaRPr lang="en-US" sz="1100"/>
          </a:p>
        </p:txBody>
      </p:sp>
      <p:sp>
        <p:nvSpPr>
          <p:cNvPr id="18" name="TextBox 18"/>
          <p:cNvSpPr txBox="1"/>
          <p:nvPr/>
        </p:nvSpPr>
        <p:spPr>
          <a:xfrm>
            <a:off x="431800" y="254000"/>
            <a:ext cx="9347200" cy="317500"/>
          </a:xfrm>
          <a:prstGeom prst="rect">
            <a:avLst/>
          </a:prstGeom>
          <a:solidFill>
            <a:srgbClr val="000000">
              <a:alpha val="0"/>
            </a:srgbClr>
          </a:solidFill>
        </p:spPr>
        <p:txBody>
          <a:bodyPr lIns="0" tIns="0" rIns="0" bIns="0" rtlCol="0" anchor="ctr"/>
          <a:lstStyle/>
          <a:p>
            <a:pPr indent="0" algn="ctr">
              <a:lnSpc>
                <a:spcPct val="110000"/>
              </a:lnSpc>
              <a:defRPr/>
            </a:pPr>
            <a:r>
              <a:rPr lang="en-US" sz="2000" b="1">
                <a:solidFill>
                  <a:srgbClr val="FFFFFF"/>
                </a:solidFill>
                <a:latin typeface="微软雅黑"/>
              </a:rPr>
              <a:t>Page 6.3: Security</a:t>
            </a:r>
            <a:endParaRPr lang="en-US" sz="1100"/>
          </a:p>
        </p:txBody>
      </p:sp>
    </p:spTree>
  </p:cSld>
  <p:clrMapOvr>
    <a:masterClrMapping/>
  </p:clrMapOvr>
  <mc:AlternateContent xmlns:mc="http://schemas.openxmlformats.org/markup-compatibility/2006">
    <mc:Choice xmlns:p14="http://schemas.microsoft.com/office/powerpoint/2010/main" Requires="p14">
      <p:transition spd="slow" p14:dur="2000" advTm="5565"/>
    </mc:Choice>
    <mc:Fallback>
      <p:transition spd="slow" advTm="556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t="1000" b="1000"/>
          <a:stretch>
            <a:fillRect/>
          </a:stretch>
        </p:blipFill>
        <p:spPr>
          <a:xfrm>
            <a:off x="0" y="0"/>
            <a:ext cx="10388600" cy="5854700"/>
          </a:xfrm>
          <a:prstGeom prst="rect">
            <a:avLst/>
          </a:prstGeom>
        </p:spPr>
      </p:pic>
      <p:sp>
        <p:nvSpPr>
          <p:cNvPr id="4" name="TextBox 4"/>
          <p:cNvSpPr txBox="1"/>
          <p:nvPr/>
        </p:nvSpPr>
        <p:spPr>
          <a:xfrm>
            <a:off x="1149350" y="2470150"/>
            <a:ext cx="7810500" cy="482600"/>
          </a:xfrm>
          <a:prstGeom prst="rect">
            <a:avLst/>
          </a:prstGeom>
          <a:solidFill>
            <a:srgbClr val="000000">
              <a:alpha val="0"/>
            </a:srgbClr>
          </a:solidFill>
        </p:spPr>
        <p:txBody>
          <a:bodyPr lIns="0" tIns="0" rIns="0" bIns="0" rtlCol="0" anchor="ctr"/>
          <a:lstStyle/>
          <a:p>
            <a:pPr indent="0" algn="ctr">
              <a:lnSpc>
                <a:spcPct val="112500"/>
              </a:lnSpc>
              <a:defRPr/>
            </a:pPr>
            <a:r>
              <a:rPr lang="en-US" sz="3200" b="1" dirty="0">
                <a:solidFill>
                  <a:srgbClr val="FFFFFF"/>
                </a:solidFill>
                <a:latin typeface="微软雅黑"/>
              </a:rPr>
              <a:t>Thank You</a:t>
            </a:r>
            <a:endParaRPr lang="en-US" sz="1100" dirty="0"/>
          </a:p>
        </p:txBody>
      </p:sp>
      <p:sp>
        <p:nvSpPr>
          <p:cNvPr id="5" name="TextBox 5"/>
          <p:cNvSpPr txBox="1"/>
          <p:nvPr/>
        </p:nvSpPr>
        <p:spPr>
          <a:xfrm>
            <a:off x="1270000" y="4127500"/>
            <a:ext cx="7810500" cy="381000"/>
          </a:xfrm>
          <a:prstGeom prst="rect">
            <a:avLst/>
          </a:prstGeom>
          <a:solidFill>
            <a:srgbClr val="000000">
              <a:alpha val="0"/>
            </a:srgbClr>
          </a:solidFill>
        </p:spPr>
        <p:txBody>
          <a:bodyPr lIns="0" tIns="0" rIns="0" bIns="0" rtlCol="0" anchor="ctr"/>
          <a:lstStyle/>
          <a:p>
            <a:pPr indent="0" algn="ctr">
              <a:lnSpc>
                <a:spcPct val="150000"/>
              </a:lnSpc>
              <a:defRPr/>
            </a:pPr>
            <a:endParaRPr lang="en-US" sz="1100" dirty="0"/>
          </a:p>
        </p:txBody>
      </p:sp>
    </p:spTree>
  </p:cSld>
  <p:clrMapOvr>
    <a:masterClrMapping/>
  </p:clrMapOvr>
  <mc:AlternateContent xmlns:mc="http://schemas.openxmlformats.org/markup-compatibility/2006">
    <mc:Choice xmlns:p14="http://schemas.microsoft.com/office/powerpoint/2010/main" Requires="p14">
      <p:transition spd="slow" p14:dur="2000" advTm="3131"/>
    </mc:Choice>
    <mc:Fallback>
      <p:transition spd="slow" advTm="313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1000" b="1000"/>
          <a:stretch>
            <a:fillRect/>
          </a:stretch>
        </p:blipFill>
        <p:spPr>
          <a:xfrm>
            <a:off x="0" y="0"/>
            <a:ext cx="10388600" cy="5854700"/>
          </a:xfrm>
          <a:prstGeom prst="rect">
            <a:avLst/>
          </a:prstGeom>
        </p:spPr>
      </p:pic>
      <p:pic>
        <p:nvPicPr>
          <p:cNvPr id="5" name="Picture 5"/>
          <p:cNvPicPr>
            <a:picLocks noChangeAspect="1"/>
          </p:cNvPicPr>
          <p:nvPr/>
        </p:nvPicPr>
        <p:blipFill>
          <a:blip r:embed="rId4"/>
          <a:srcRect/>
          <a:stretch>
            <a:fillRect/>
          </a:stretch>
        </p:blipFill>
        <p:spPr>
          <a:xfrm rot="599999">
            <a:off x="6184900" y="1485900"/>
            <a:ext cx="3416300" cy="3416300"/>
          </a:xfrm>
          <a:prstGeom prst="rect">
            <a:avLst/>
          </a:prstGeom>
        </p:spPr>
      </p:pic>
      <p:sp>
        <p:nvSpPr>
          <p:cNvPr id="6" name="TextBox 6"/>
          <p:cNvSpPr txBox="1"/>
          <p:nvPr/>
        </p:nvSpPr>
        <p:spPr>
          <a:xfrm>
            <a:off x="431800" y="1206500"/>
            <a:ext cx="5219700" cy="317500"/>
          </a:xfrm>
          <a:prstGeom prst="rect">
            <a:avLst/>
          </a:prstGeom>
          <a:solidFill>
            <a:srgbClr val="000000">
              <a:alpha val="0"/>
            </a:srgbClr>
          </a:solidFill>
        </p:spPr>
        <p:txBody>
          <a:bodyPr lIns="0" tIns="0" rIns="0" bIns="0" rtlCol="0" anchor="ctr"/>
          <a:lstStyle/>
          <a:p>
            <a:pPr indent="0" algn="l">
              <a:lnSpc>
                <a:spcPct val="110000"/>
              </a:lnSpc>
              <a:defRPr/>
            </a:pPr>
            <a:r>
              <a:rPr lang="en-US" sz="2000" b="1">
                <a:solidFill>
                  <a:srgbClr val="FFFFFF"/>
                </a:solidFill>
                <a:latin typeface="微软雅黑"/>
              </a:rPr>
              <a:t>Page 1.1: Problem Statement</a:t>
            </a:r>
            <a:endParaRPr lang="en-US" sz="1100"/>
          </a:p>
        </p:txBody>
      </p:sp>
      <p:sp>
        <p:nvSpPr>
          <p:cNvPr id="7" name="AutoShape 7"/>
          <p:cNvSpPr/>
          <p:nvPr/>
        </p:nvSpPr>
        <p:spPr>
          <a:xfrm>
            <a:off x="431800" y="2641600"/>
            <a:ext cx="622300" cy="12700"/>
          </a:xfrm>
          <a:prstGeom prst="rect">
            <a:avLst/>
          </a:prstGeom>
          <a:solidFill>
            <a:srgbClr val="000000"/>
          </a:solidFill>
        </p:spPr>
        <p:txBody>
          <a:bodyPr/>
          <a:lstStyle/>
          <a:p>
            <a:endParaRPr lang="en-AE"/>
          </a:p>
        </p:txBody>
      </p:sp>
      <p:sp>
        <p:nvSpPr>
          <p:cNvPr id="8" name="TextBox 8"/>
          <p:cNvSpPr txBox="1"/>
          <p:nvPr/>
        </p:nvSpPr>
        <p:spPr>
          <a:xfrm>
            <a:off x="431800" y="2755900"/>
            <a:ext cx="5219700" cy="304800"/>
          </a:xfrm>
          <a:prstGeom prst="rect">
            <a:avLst/>
          </a:prstGeom>
          <a:solidFill>
            <a:srgbClr val="000000">
              <a:alpha val="0"/>
            </a:srgbClr>
          </a:solidFill>
        </p:spPr>
        <p:txBody>
          <a:bodyPr lIns="0" tIns="0" rIns="0" bIns="0" rtlCol="0" anchor="ctr"/>
          <a:lstStyle/>
          <a:p>
            <a:pPr indent="0" algn="l">
              <a:lnSpc>
                <a:spcPct val="114285"/>
              </a:lnSpc>
              <a:defRPr/>
            </a:pPr>
            <a:r>
              <a:rPr lang="en-US" sz="1400" b="1">
                <a:solidFill>
                  <a:srgbClr val="FFFFFF"/>
                </a:solidFill>
                <a:latin typeface="微软雅黑"/>
              </a:rPr>
              <a:t>Challenges in Data Analysis</a:t>
            </a:r>
            <a:endParaRPr lang="en-US" sz="1100"/>
          </a:p>
        </p:txBody>
      </p:sp>
      <p:sp>
        <p:nvSpPr>
          <p:cNvPr id="9" name="TextBox 9"/>
          <p:cNvSpPr txBox="1"/>
          <p:nvPr/>
        </p:nvSpPr>
        <p:spPr>
          <a:xfrm>
            <a:off x="431800" y="3530600"/>
            <a:ext cx="5219700" cy="1524000"/>
          </a:xfrm>
          <a:prstGeom prst="rect">
            <a:avLst/>
          </a:prstGeom>
          <a:solidFill>
            <a:srgbClr val="000000">
              <a:alpha val="0"/>
            </a:srgbClr>
          </a:solidFill>
        </p:spPr>
        <p:txBody>
          <a:bodyPr lIns="0" tIns="0" rIns="0" bIns="0" rtlCol="0" anchor="ctr"/>
          <a:lstStyle/>
          <a:p>
            <a:pPr indent="0" algn="l">
              <a:lnSpc>
                <a:spcPct val="150000"/>
              </a:lnSpc>
              <a:defRPr/>
            </a:pPr>
            <a:r>
              <a:rPr lang="en-US" sz="1600" b="0">
                <a:solidFill>
                  <a:srgbClr val="FFFFFF"/>
                </a:solidFill>
                <a:latin typeface="微软雅黑"/>
              </a:rPr>
              <a:t>Investors face difficulties in efficiently analyzing extensive historical stock data, which hinders their ability to identify trends and make informed decisions, ultimately affecting their investment strategies and potential returns.</a:t>
            </a:r>
            <a:endParaRPr lang="en-US" sz="1100"/>
          </a:p>
        </p:txBody>
      </p:sp>
    </p:spTree>
  </p:cSld>
  <p:clrMapOvr>
    <a:masterClrMapping/>
  </p:clrMapOvr>
  <mc:AlternateContent xmlns:mc="http://schemas.openxmlformats.org/markup-compatibility/2006">
    <mc:Choice xmlns:p14="http://schemas.microsoft.com/office/powerpoint/2010/main" Requires="p14">
      <p:transition spd="slow" p14:dur="2000" advTm="5370"/>
    </mc:Choice>
    <mc:Fallback>
      <p:transition spd="slow" advTm="537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t="1000" b="1000"/>
          <a:stretch>
            <a:fillRect/>
          </a:stretch>
        </p:blipFill>
        <p:spPr>
          <a:xfrm>
            <a:off x="0" y="0"/>
            <a:ext cx="10388600" cy="5854700"/>
          </a:xfrm>
          <a:prstGeom prst="rect">
            <a:avLst/>
          </a:prstGeom>
        </p:spPr>
      </p:pic>
      <p:sp>
        <p:nvSpPr>
          <p:cNvPr id="4" name="AutoShape 4"/>
          <p:cNvSpPr/>
          <p:nvPr/>
        </p:nvSpPr>
        <p:spPr>
          <a:xfrm>
            <a:off x="5511800" y="1828800"/>
            <a:ext cx="622300" cy="12700"/>
          </a:xfrm>
          <a:prstGeom prst="rect">
            <a:avLst/>
          </a:prstGeom>
          <a:solidFill>
            <a:srgbClr val="000000"/>
          </a:solidFill>
        </p:spPr>
        <p:txBody>
          <a:bodyPr/>
          <a:lstStyle/>
          <a:p>
            <a:endParaRPr lang="en-AE"/>
          </a:p>
        </p:txBody>
      </p:sp>
      <p:sp>
        <p:nvSpPr>
          <p:cNvPr id="5" name="TextBox 5"/>
          <p:cNvSpPr txBox="1"/>
          <p:nvPr/>
        </p:nvSpPr>
        <p:spPr>
          <a:xfrm>
            <a:off x="5499100" y="990600"/>
            <a:ext cx="4521200" cy="304800"/>
          </a:xfrm>
          <a:prstGeom prst="rect">
            <a:avLst/>
          </a:prstGeom>
          <a:solidFill>
            <a:srgbClr val="000000">
              <a:alpha val="0"/>
            </a:srgbClr>
          </a:solidFill>
        </p:spPr>
        <p:txBody>
          <a:bodyPr lIns="0" tIns="0" rIns="0" bIns="0" rtlCol="0" anchor="ctr"/>
          <a:lstStyle/>
          <a:p>
            <a:pPr indent="0" algn="l">
              <a:lnSpc>
                <a:spcPct val="111111"/>
              </a:lnSpc>
              <a:defRPr/>
            </a:pPr>
            <a:r>
              <a:rPr lang="en-US" sz="1800" b="1">
                <a:solidFill>
                  <a:srgbClr val="FFFFFF"/>
                </a:solidFill>
                <a:latin typeface="微软雅黑"/>
              </a:rPr>
              <a:t>Page 1.2: Market Eye Solution</a:t>
            </a:r>
            <a:endParaRPr lang="en-US" sz="1100"/>
          </a:p>
        </p:txBody>
      </p:sp>
      <p:sp>
        <p:nvSpPr>
          <p:cNvPr id="6" name="TextBox 6"/>
          <p:cNvSpPr txBox="1"/>
          <p:nvPr/>
        </p:nvSpPr>
        <p:spPr>
          <a:xfrm>
            <a:off x="5511800" y="1993900"/>
            <a:ext cx="4521200" cy="304800"/>
          </a:xfrm>
          <a:prstGeom prst="rect">
            <a:avLst/>
          </a:prstGeom>
          <a:solidFill>
            <a:srgbClr val="000000">
              <a:alpha val="0"/>
            </a:srgbClr>
          </a:solidFill>
        </p:spPr>
        <p:txBody>
          <a:bodyPr lIns="0" tIns="0" rIns="0" bIns="0" rtlCol="0" anchor="ctr"/>
          <a:lstStyle/>
          <a:p>
            <a:pPr indent="0" algn="l">
              <a:lnSpc>
                <a:spcPct val="112500"/>
              </a:lnSpc>
              <a:defRPr/>
            </a:pPr>
            <a:r>
              <a:rPr lang="en-US" sz="1600" b="1">
                <a:solidFill>
                  <a:srgbClr val="FFFFFF"/>
                </a:solidFill>
                <a:latin typeface="微软雅黑"/>
              </a:rPr>
              <a:t>Comprehensive Data Integration</a:t>
            </a:r>
            <a:endParaRPr lang="en-US" sz="1100"/>
          </a:p>
        </p:txBody>
      </p:sp>
      <p:sp>
        <p:nvSpPr>
          <p:cNvPr id="7" name="TextBox 7"/>
          <p:cNvSpPr txBox="1"/>
          <p:nvPr/>
        </p:nvSpPr>
        <p:spPr>
          <a:xfrm>
            <a:off x="5511800" y="2882900"/>
            <a:ext cx="4521200" cy="13462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FFFFFF"/>
                </a:solidFill>
                <a:latin typeface="微软雅黑"/>
              </a:rPr>
              <a:t>Market Eye seamlessly integrates multiple data sources, ensuring users have access to a holistic view of market trends and stock performance, which enhances the accuracy of forecasts and supports strategic investment decisions.</a:t>
            </a:r>
            <a:endParaRPr lang="en-US" sz="1100"/>
          </a:p>
        </p:txBody>
      </p:sp>
      <p:pic>
        <p:nvPicPr>
          <p:cNvPr id="8" name="Picture 8"/>
          <p:cNvPicPr>
            <a:picLocks noChangeAspect="1"/>
          </p:cNvPicPr>
          <p:nvPr/>
        </p:nvPicPr>
        <p:blipFill>
          <a:blip r:embed="rId3"/>
          <a:srcRect l="1000" r="1000"/>
          <a:stretch>
            <a:fillRect/>
          </a:stretch>
        </p:blipFill>
        <p:spPr>
          <a:xfrm>
            <a:off x="0" y="0"/>
            <a:ext cx="5257800" cy="5854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96"/>
    </mc:Choice>
    <mc:Fallback>
      <p:transition spd="slow" advTm="519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2000" b="2000"/>
          <a:stretch>
            <a:fillRect/>
          </a:stretch>
        </p:blipFill>
        <p:spPr>
          <a:xfrm>
            <a:off x="0" y="0"/>
            <a:ext cx="10426700" cy="5867400"/>
          </a:xfrm>
          <a:prstGeom prst="rect">
            <a:avLst/>
          </a:prstGeom>
        </p:spPr>
      </p:pic>
      <p:sp>
        <p:nvSpPr>
          <p:cNvPr id="5" name="TextBox 5"/>
          <p:cNvSpPr txBox="1"/>
          <p:nvPr/>
        </p:nvSpPr>
        <p:spPr>
          <a:xfrm>
            <a:off x="1270000" y="2527300"/>
            <a:ext cx="7810500" cy="393700"/>
          </a:xfrm>
          <a:prstGeom prst="rect">
            <a:avLst/>
          </a:prstGeom>
          <a:solidFill>
            <a:srgbClr val="000000">
              <a:alpha val="0"/>
            </a:srgbClr>
          </a:solidFill>
        </p:spPr>
        <p:txBody>
          <a:bodyPr lIns="0" tIns="0" rIns="0" bIns="0" rtlCol="0" anchor="ctr"/>
          <a:lstStyle/>
          <a:p>
            <a:pPr indent="0" algn="ctr">
              <a:lnSpc>
                <a:spcPct val="111538"/>
              </a:lnSpc>
              <a:defRPr/>
            </a:pPr>
            <a:r>
              <a:rPr lang="en-US" sz="2600" b="1">
                <a:solidFill>
                  <a:srgbClr val="FFFFFF"/>
                </a:solidFill>
                <a:latin typeface="微软雅黑"/>
              </a:rPr>
              <a:t>The System Architecture</a:t>
            </a:r>
            <a:endParaRPr lang="en-US" sz="1100"/>
          </a:p>
        </p:txBody>
      </p:sp>
      <p:sp>
        <p:nvSpPr>
          <p:cNvPr id="6" name="TextBox 6"/>
          <p:cNvSpPr txBox="1"/>
          <p:nvPr/>
        </p:nvSpPr>
        <p:spPr>
          <a:xfrm>
            <a:off x="1270000" y="1765300"/>
            <a:ext cx="7810500" cy="304800"/>
          </a:xfrm>
          <a:prstGeom prst="rect">
            <a:avLst/>
          </a:prstGeom>
          <a:solidFill>
            <a:srgbClr val="000000">
              <a:alpha val="0"/>
            </a:srgbClr>
          </a:solidFill>
        </p:spPr>
        <p:txBody>
          <a:bodyPr lIns="0" tIns="0" rIns="0" bIns="0" rtlCol="0" anchor="ctr"/>
          <a:lstStyle/>
          <a:p>
            <a:pPr indent="0" algn="ctr">
              <a:lnSpc>
                <a:spcPct val="111111"/>
              </a:lnSpc>
              <a:defRPr/>
            </a:pPr>
            <a:r>
              <a:rPr lang="en-US" sz="1800" b="1">
                <a:solidFill>
                  <a:srgbClr val="FFFFFF"/>
                </a:solidFill>
                <a:latin typeface="微软雅黑"/>
              </a:rPr>
              <a:t>Section 2</a:t>
            </a:r>
            <a:endParaRPr lang="en-US" sz="1100"/>
          </a:p>
        </p:txBody>
      </p:sp>
    </p:spTree>
  </p:cSld>
  <p:clrMapOvr>
    <a:masterClrMapping/>
  </p:clrMapOvr>
  <mc:AlternateContent xmlns:mc="http://schemas.openxmlformats.org/markup-compatibility/2006">
    <mc:Choice xmlns:p14="http://schemas.microsoft.com/office/powerpoint/2010/main" Requires="p14">
      <p:transition spd="slow" p14:dur="2000" advTm="4214"/>
    </mc:Choice>
    <mc:Fallback>
      <p:transition spd="slow" advTm="421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1000" b="1000"/>
          <a:stretch>
            <a:fillRect/>
          </a:stretch>
        </p:blipFill>
        <p:spPr>
          <a:xfrm>
            <a:off x="0" y="0"/>
            <a:ext cx="10388600" cy="5854700"/>
          </a:xfrm>
          <a:prstGeom prst="rect">
            <a:avLst/>
          </a:prstGeom>
        </p:spPr>
      </p:pic>
      <p:pic>
        <p:nvPicPr>
          <p:cNvPr id="5" name="Picture 5"/>
          <p:cNvPicPr>
            <a:picLocks noChangeAspect="1"/>
          </p:cNvPicPr>
          <p:nvPr/>
        </p:nvPicPr>
        <p:blipFill>
          <a:blip r:embed="rId4"/>
          <a:srcRect l="10000" r="10000"/>
          <a:stretch>
            <a:fillRect/>
          </a:stretch>
        </p:blipFill>
        <p:spPr>
          <a:xfrm>
            <a:off x="190500" y="0"/>
            <a:ext cx="3429000" cy="5702300"/>
          </a:xfrm>
          <a:prstGeom prst="rect">
            <a:avLst/>
          </a:prstGeom>
        </p:spPr>
      </p:pic>
      <p:sp>
        <p:nvSpPr>
          <p:cNvPr id="6" name="TextBox 6"/>
          <p:cNvSpPr txBox="1"/>
          <p:nvPr/>
        </p:nvSpPr>
        <p:spPr>
          <a:xfrm>
            <a:off x="4229100" y="127000"/>
            <a:ext cx="5867400" cy="317500"/>
          </a:xfrm>
          <a:prstGeom prst="rect">
            <a:avLst/>
          </a:prstGeom>
          <a:solidFill>
            <a:srgbClr val="000000">
              <a:alpha val="0"/>
            </a:srgbClr>
          </a:solidFill>
        </p:spPr>
        <p:txBody>
          <a:bodyPr lIns="0" tIns="0" rIns="0" bIns="0" rtlCol="0" anchor="ctr"/>
          <a:lstStyle/>
          <a:p>
            <a:pPr indent="0" algn="l">
              <a:lnSpc>
                <a:spcPct val="110000"/>
              </a:lnSpc>
              <a:defRPr/>
            </a:pPr>
            <a:r>
              <a:rPr lang="en-US" sz="2000" b="1">
                <a:solidFill>
                  <a:srgbClr val="FFFFFF"/>
                </a:solidFill>
                <a:latin typeface="微软雅黑"/>
              </a:rPr>
              <a:t>Page 2.1: Components</a:t>
            </a:r>
            <a:endParaRPr lang="en-US" sz="1100"/>
          </a:p>
        </p:txBody>
      </p:sp>
      <p:sp>
        <p:nvSpPr>
          <p:cNvPr id="7" name="TextBox 7"/>
          <p:cNvSpPr txBox="1"/>
          <p:nvPr/>
        </p:nvSpPr>
        <p:spPr>
          <a:xfrm>
            <a:off x="4483100" y="1244600"/>
            <a:ext cx="5435600" cy="304800"/>
          </a:xfrm>
          <a:prstGeom prst="rect">
            <a:avLst/>
          </a:prstGeom>
          <a:solidFill>
            <a:srgbClr val="000000">
              <a:alpha val="0"/>
            </a:srgbClr>
          </a:solidFill>
        </p:spPr>
        <p:txBody>
          <a:bodyPr lIns="0" tIns="0" rIns="0" bIns="0" rtlCol="0" anchor="ctr"/>
          <a:lstStyle/>
          <a:p>
            <a:pPr indent="0" algn="l">
              <a:lnSpc>
                <a:spcPct val="112500"/>
              </a:lnSpc>
              <a:defRPr/>
            </a:pPr>
            <a:r>
              <a:rPr lang="en-US" sz="1600" b="1">
                <a:solidFill>
                  <a:srgbClr val="FFFFFF"/>
                </a:solidFill>
                <a:latin typeface="苹方-简"/>
              </a:rPr>
              <a:t>User-Friendly Interface</a:t>
            </a:r>
            <a:endParaRPr lang="en-US" sz="1100"/>
          </a:p>
        </p:txBody>
      </p:sp>
      <p:sp>
        <p:nvSpPr>
          <p:cNvPr id="8" name="TextBox 8"/>
          <p:cNvSpPr txBox="1"/>
          <p:nvPr/>
        </p:nvSpPr>
        <p:spPr>
          <a:xfrm>
            <a:off x="4483100" y="2717800"/>
            <a:ext cx="5435600" cy="304800"/>
          </a:xfrm>
          <a:prstGeom prst="rect">
            <a:avLst/>
          </a:prstGeom>
          <a:solidFill>
            <a:srgbClr val="000000">
              <a:alpha val="0"/>
            </a:srgbClr>
          </a:solidFill>
        </p:spPr>
        <p:txBody>
          <a:bodyPr lIns="0" tIns="0" rIns="0" bIns="0" rtlCol="0" anchor="ctr"/>
          <a:lstStyle/>
          <a:p>
            <a:pPr indent="0" algn="l">
              <a:lnSpc>
                <a:spcPct val="112500"/>
              </a:lnSpc>
              <a:defRPr/>
            </a:pPr>
            <a:r>
              <a:rPr lang="en-US" sz="1600" b="1">
                <a:solidFill>
                  <a:srgbClr val="FFFFFF"/>
                </a:solidFill>
                <a:latin typeface="苹方-简"/>
              </a:rPr>
              <a:t>Real-Time Data Access</a:t>
            </a:r>
            <a:endParaRPr lang="en-US" sz="1100"/>
          </a:p>
        </p:txBody>
      </p:sp>
      <p:sp>
        <p:nvSpPr>
          <p:cNvPr id="9" name="TextBox 9"/>
          <p:cNvSpPr txBox="1"/>
          <p:nvPr/>
        </p:nvSpPr>
        <p:spPr>
          <a:xfrm>
            <a:off x="4483100" y="4191000"/>
            <a:ext cx="5435600" cy="304800"/>
          </a:xfrm>
          <a:prstGeom prst="rect">
            <a:avLst/>
          </a:prstGeom>
          <a:solidFill>
            <a:srgbClr val="000000">
              <a:alpha val="0"/>
            </a:srgbClr>
          </a:solidFill>
        </p:spPr>
        <p:txBody>
          <a:bodyPr lIns="0" tIns="0" rIns="0" bIns="0" rtlCol="0" anchor="ctr"/>
          <a:lstStyle/>
          <a:p>
            <a:pPr indent="0" algn="l">
              <a:lnSpc>
                <a:spcPct val="112500"/>
              </a:lnSpc>
              <a:defRPr/>
            </a:pPr>
            <a:r>
              <a:rPr lang="en-US" sz="1600" b="1">
                <a:solidFill>
                  <a:srgbClr val="FFFFFF"/>
                </a:solidFill>
                <a:latin typeface="苹方-简"/>
              </a:rPr>
              <a:t>Organized Data Management</a:t>
            </a:r>
            <a:endParaRPr lang="en-US" sz="1100"/>
          </a:p>
        </p:txBody>
      </p:sp>
      <p:sp>
        <p:nvSpPr>
          <p:cNvPr id="10" name="TextBox 10"/>
          <p:cNvSpPr txBox="1"/>
          <p:nvPr/>
        </p:nvSpPr>
        <p:spPr>
          <a:xfrm>
            <a:off x="4483100" y="1587500"/>
            <a:ext cx="5435600" cy="5334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FFFFFF"/>
                </a:solidFill>
                <a:latin typeface="苹方-简"/>
              </a:rPr>
              <a:t>Streamlit enhances user engagement through an interactive and visually appealing dashboard design.</a:t>
            </a:r>
            <a:endParaRPr lang="en-US" sz="1100"/>
          </a:p>
        </p:txBody>
      </p:sp>
      <p:sp>
        <p:nvSpPr>
          <p:cNvPr id="11" name="TextBox 11"/>
          <p:cNvSpPr txBox="1"/>
          <p:nvPr/>
        </p:nvSpPr>
        <p:spPr>
          <a:xfrm>
            <a:off x="4483100" y="3073400"/>
            <a:ext cx="5435600" cy="5334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FFFFFF"/>
                </a:solidFill>
                <a:latin typeface="苹方-简"/>
              </a:rPr>
              <a:t>yfinance integration ensures users receive up-to-date stock information for timely decision-making.</a:t>
            </a:r>
            <a:endParaRPr lang="en-US" sz="1100"/>
          </a:p>
        </p:txBody>
      </p:sp>
      <p:sp>
        <p:nvSpPr>
          <p:cNvPr id="12" name="TextBox 12"/>
          <p:cNvSpPr txBox="1"/>
          <p:nvPr/>
        </p:nvSpPr>
        <p:spPr>
          <a:xfrm>
            <a:off x="4483100" y="4533900"/>
            <a:ext cx="5435600" cy="5334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FFFFFF"/>
                </a:solidFill>
                <a:latin typeface="苹方-简"/>
              </a:rPr>
              <a:t>Structured directories facilitate efficient storage and retrieval of data, forecasts, and reports.</a:t>
            </a:r>
            <a:endParaRPr lang="en-US" sz="1100"/>
          </a:p>
        </p:txBody>
      </p:sp>
    </p:spTree>
  </p:cSld>
  <p:clrMapOvr>
    <a:masterClrMapping/>
  </p:clrMapOvr>
  <mc:AlternateContent xmlns:mc="http://schemas.openxmlformats.org/markup-compatibility/2006">
    <mc:Choice xmlns:p14="http://schemas.microsoft.com/office/powerpoint/2010/main" Requires="p14">
      <p:transition spd="slow" p14:dur="2000" advTm="5415"/>
    </mc:Choice>
    <mc:Fallback>
      <p:transition spd="slow" advTm="541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1000" b="1000"/>
          <a:stretch>
            <a:fillRect/>
          </a:stretch>
        </p:blipFill>
        <p:spPr>
          <a:xfrm>
            <a:off x="0" y="0"/>
            <a:ext cx="10388600" cy="5854700"/>
          </a:xfrm>
          <a:prstGeom prst="rect">
            <a:avLst/>
          </a:prstGeom>
        </p:spPr>
      </p:pic>
      <p:sp>
        <p:nvSpPr>
          <p:cNvPr id="5" name="AutoShape 5"/>
          <p:cNvSpPr/>
          <p:nvPr/>
        </p:nvSpPr>
        <p:spPr>
          <a:xfrm>
            <a:off x="6972300" y="5854700"/>
            <a:ext cx="3111500" cy="0"/>
          </a:xfrm>
          <a:prstGeom prst="rect">
            <a:avLst/>
          </a:prstGeom>
          <a:solidFill>
            <a:srgbClr val="000000"/>
          </a:solidFill>
        </p:spPr>
        <p:txBody>
          <a:bodyPr/>
          <a:lstStyle/>
          <a:p>
            <a:endParaRPr lang="en-AE"/>
          </a:p>
        </p:txBody>
      </p:sp>
      <p:pic>
        <p:nvPicPr>
          <p:cNvPr id="6" name="Picture 6"/>
          <p:cNvPicPr>
            <a:picLocks noChangeAspect="1"/>
          </p:cNvPicPr>
          <p:nvPr/>
        </p:nvPicPr>
        <p:blipFill>
          <a:blip r:embed="rId4"/>
          <a:srcRect t="13000" b="13000"/>
          <a:stretch>
            <a:fillRect/>
          </a:stretch>
        </p:blipFill>
        <p:spPr>
          <a:xfrm>
            <a:off x="215900" y="1600200"/>
            <a:ext cx="3022600" cy="1689100"/>
          </a:xfrm>
          <a:prstGeom prst="rect">
            <a:avLst/>
          </a:prstGeom>
        </p:spPr>
      </p:pic>
      <p:sp>
        <p:nvSpPr>
          <p:cNvPr id="7" name="TextBox 7"/>
          <p:cNvSpPr txBox="1"/>
          <p:nvPr/>
        </p:nvSpPr>
        <p:spPr>
          <a:xfrm>
            <a:off x="457200" y="3708400"/>
            <a:ext cx="2832100" cy="11684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The login process ensures that only authorized users can access sensitive stock data, enhancing security and protecting user information from unauthorized access.</a:t>
            </a:r>
            <a:endParaRPr lang="en-US" sz="1100"/>
          </a:p>
        </p:txBody>
      </p:sp>
      <p:pic>
        <p:nvPicPr>
          <p:cNvPr id="8" name="Picture 8"/>
          <p:cNvPicPr>
            <a:picLocks noChangeAspect="1"/>
          </p:cNvPicPr>
          <p:nvPr/>
        </p:nvPicPr>
        <p:blipFill>
          <a:blip r:embed="rId5"/>
          <a:srcRect t="15000" b="15000"/>
          <a:stretch>
            <a:fillRect/>
          </a:stretch>
        </p:blipFill>
        <p:spPr>
          <a:xfrm>
            <a:off x="723900" y="2908300"/>
            <a:ext cx="2184400" cy="660400"/>
          </a:xfrm>
          <a:prstGeom prst="rect">
            <a:avLst/>
          </a:prstGeom>
        </p:spPr>
      </p:pic>
      <p:sp>
        <p:nvSpPr>
          <p:cNvPr id="9" name="TextBox 9"/>
          <p:cNvSpPr txBox="1"/>
          <p:nvPr/>
        </p:nvSpPr>
        <p:spPr>
          <a:xfrm>
            <a:off x="774700" y="3009900"/>
            <a:ext cx="2057400" cy="304800"/>
          </a:xfrm>
          <a:prstGeom prst="rect">
            <a:avLst/>
          </a:prstGeom>
          <a:solidFill>
            <a:srgbClr val="000000">
              <a:alpha val="0"/>
            </a:srgbClr>
          </a:solidFill>
        </p:spPr>
        <p:txBody>
          <a:bodyPr lIns="0" tIns="0" rIns="0" bIns="0" rtlCol="0" anchor="ctr"/>
          <a:lstStyle/>
          <a:p>
            <a:pPr indent="0" algn="ctr">
              <a:lnSpc>
                <a:spcPct val="110000"/>
              </a:lnSpc>
              <a:defRPr/>
            </a:pPr>
            <a:r>
              <a:rPr lang="en-US" sz="1000" b="1">
                <a:solidFill>
                  <a:srgbClr val="000000"/>
                </a:solidFill>
                <a:latin typeface="微软雅黑"/>
              </a:rPr>
              <a:t>Secure User Authentication</a:t>
            </a:r>
            <a:endParaRPr lang="en-US" sz="1100"/>
          </a:p>
        </p:txBody>
      </p:sp>
      <p:pic>
        <p:nvPicPr>
          <p:cNvPr id="10" name="Picture 10"/>
          <p:cNvPicPr>
            <a:picLocks noChangeAspect="1"/>
          </p:cNvPicPr>
          <p:nvPr/>
        </p:nvPicPr>
        <p:blipFill>
          <a:blip r:embed="rId6"/>
          <a:srcRect t="11000" b="11000"/>
          <a:stretch>
            <a:fillRect/>
          </a:stretch>
        </p:blipFill>
        <p:spPr>
          <a:xfrm>
            <a:off x="3632200" y="1600200"/>
            <a:ext cx="3022600" cy="1689100"/>
          </a:xfrm>
          <a:prstGeom prst="rect">
            <a:avLst/>
          </a:prstGeom>
        </p:spPr>
      </p:pic>
      <p:sp>
        <p:nvSpPr>
          <p:cNvPr id="11" name="TextBox 11"/>
          <p:cNvSpPr txBox="1"/>
          <p:nvPr/>
        </p:nvSpPr>
        <p:spPr>
          <a:xfrm>
            <a:off x="3733800" y="3708400"/>
            <a:ext cx="2832100" cy="11684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Users can easily choose from a wide range of stock tickers, allowing for personalized analysis and tailored insights based on individual investment interests and strategies.</a:t>
            </a:r>
            <a:endParaRPr lang="en-US" sz="1100"/>
          </a:p>
        </p:txBody>
      </p:sp>
      <p:pic>
        <p:nvPicPr>
          <p:cNvPr id="12" name="Picture 12"/>
          <p:cNvPicPr>
            <a:picLocks noChangeAspect="1"/>
          </p:cNvPicPr>
          <p:nvPr/>
        </p:nvPicPr>
        <p:blipFill>
          <a:blip r:embed="rId5"/>
          <a:srcRect t="15000" b="15000"/>
          <a:stretch>
            <a:fillRect/>
          </a:stretch>
        </p:blipFill>
        <p:spPr>
          <a:xfrm>
            <a:off x="4127500" y="2908300"/>
            <a:ext cx="2184400" cy="660400"/>
          </a:xfrm>
          <a:prstGeom prst="rect">
            <a:avLst/>
          </a:prstGeom>
        </p:spPr>
      </p:pic>
      <p:sp>
        <p:nvSpPr>
          <p:cNvPr id="13" name="TextBox 13"/>
          <p:cNvSpPr txBox="1"/>
          <p:nvPr/>
        </p:nvSpPr>
        <p:spPr>
          <a:xfrm>
            <a:off x="4152900" y="3009900"/>
            <a:ext cx="2057400" cy="304800"/>
          </a:xfrm>
          <a:prstGeom prst="rect">
            <a:avLst/>
          </a:prstGeom>
          <a:solidFill>
            <a:srgbClr val="000000">
              <a:alpha val="0"/>
            </a:srgbClr>
          </a:solidFill>
        </p:spPr>
        <p:txBody>
          <a:bodyPr lIns="0" tIns="0" rIns="0" bIns="0" rtlCol="0" anchor="ctr"/>
          <a:lstStyle/>
          <a:p>
            <a:pPr indent="0" algn="ctr">
              <a:lnSpc>
                <a:spcPct val="110000"/>
              </a:lnSpc>
              <a:defRPr/>
            </a:pPr>
            <a:r>
              <a:rPr lang="en-US" sz="1000" b="1">
                <a:solidFill>
                  <a:srgbClr val="000000"/>
                </a:solidFill>
                <a:latin typeface="微软雅黑"/>
              </a:rPr>
              <a:t>Dynamic Stock Selection</a:t>
            </a:r>
            <a:endParaRPr lang="en-US" sz="1100"/>
          </a:p>
        </p:txBody>
      </p:sp>
      <p:pic>
        <p:nvPicPr>
          <p:cNvPr id="14" name="Picture 14"/>
          <p:cNvPicPr>
            <a:picLocks noChangeAspect="1"/>
          </p:cNvPicPr>
          <p:nvPr/>
        </p:nvPicPr>
        <p:blipFill>
          <a:blip r:embed="rId7"/>
          <a:srcRect t="1000" b="1000"/>
          <a:stretch>
            <a:fillRect/>
          </a:stretch>
        </p:blipFill>
        <p:spPr>
          <a:xfrm>
            <a:off x="7048500" y="1600200"/>
            <a:ext cx="3022600" cy="1689100"/>
          </a:xfrm>
          <a:prstGeom prst="rect">
            <a:avLst/>
          </a:prstGeom>
        </p:spPr>
      </p:pic>
      <p:sp>
        <p:nvSpPr>
          <p:cNvPr id="15" name="TextBox 15"/>
          <p:cNvSpPr txBox="1"/>
          <p:nvPr/>
        </p:nvSpPr>
        <p:spPr>
          <a:xfrm>
            <a:off x="7162800" y="3708400"/>
            <a:ext cx="2832100" cy="13970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The export functionality provides users with detailed PDF reports, summarizing key data and forecasts, which aids in effective communication and decision-making among stakeholders.</a:t>
            </a:r>
            <a:endParaRPr lang="en-US" sz="1100"/>
          </a:p>
        </p:txBody>
      </p:sp>
      <p:pic>
        <p:nvPicPr>
          <p:cNvPr id="16" name="Picture 16"/>
          <p:cNvPicPr>
            <a:picLocks noChangeAspect="1"/>
          </p:cNvPicPr>
          <p:nvPr/>
        </p:nvPicPr>
        <p:blipFill>
          <a:blip r:embed="rId5"/>
          <a:srcRect t="15000" b="15000"/>
          <a:stretch>
            <a:fillRect/>
          </a:stretch>
        </p:blipFill>
        <p:spPr>
          <a:xfrm>
            <a:off x="7556500" y="2908300"/>
            <a:ext cx="2184400" cy="660400"/>
          </a:xfrm>
          <a:prstGeom prst="rect">
            <a:avLst/>
          </a:prstGeom>
        </p:spPr>
      </p:pic>
      <p:sp>
        <p:nvSpPr>
          <p:cNvPr id="17" name="TextBox 17"/>
          <p:cNvSpPr txBox="1"/>
          <p:nvPr/>
        </p:nvSpPr>
        <p:spPr>
          <a:xfrm>
            <a:off x="7620000" y="3009900"/>
            <a:ext cx="2057400" cy="330200"/>
          </a:xfrm>
          <a:prstGeom prst="rect">
            <a:avLst/>
          </a:prstGeom>
          <a:solidFill>
            <a:srgbClr val="000000">
              <a:alpha val="0"/>
            </a:srgbClr>
          </a:solidFill>
        </p:spPr>
        <p:txBody>
          <a:bodyPr lIns="0" tIns="0" rIns="0" bIns="0" rtlCol="0" anchor="ctr"/>
          <a:lstStyle/>
          <a:p>
            <a:pPr indent="0" algn="ctr">
              <a:lnSpc>
                <a:spcPct val="110000"/>
              </a:lnSpc>
              <a:defRPr/>
            </a:pPr>
            <a:r>
              <a:rPr lang="en-US" sz="1000" b="1">
                <a:solidFill>
                  <a:srgbClr val="000000"/>
                </a:solidFill>
                <a:latin typeface="微软雅黑"/>
              </a:rPr>
              <a:t>Comprehensive Reporting Features</a:t>
            </a:r>
            <a:endParaRPr lang="en-US" sz="1100"/>
          </a:p>
        </p:txBody>
      </p:sp>
      <p:sp>
        <p:nvSpPr>
          <p:cNvPr id="18" name="TextBox 18"/>
          <p:cNvSpPr txBox="1"/>
          <p:nvPr/>
        </p:nvSpPr>
        <p:spPr>
          <a:xfrm>
            <a:off x="431800" y="254000"/>
            <a:ext cx="9347200" cy="317500"/>
          </a:xfrm>
          <a:prstGeom prst="rect">
            <a:avLst/>
          </a:prstGeom>
          <a:solidFill>
            <a:srgbClr val="000000">
              <a:alpha val="0"/>
            </a:srgbClr>
          </a:solidFill>
        </p:spPr>
        <p:txBody>
          <a:bodyPr lIns="0" tIns="0" rIns="0" bIns="0" rtlCol="0" anchor="ctr"/>
          <a:lstStyle/>
          <a:p>
            <a:pPr indent="0" algn="ctr">
              <a:lnSpc>
                <a:spcPct val="110000"/>
              </a:lnSpc>
              <a:defRPr/>
            </a:pPr>
            <a:r>
              <a:rPr lang="en-US" sz="2000" b="1">
                <a:solidFill>
                  <a:srgbClr val="FFFFFF"/>
                </a:solidFill>
                <a:latin typeface="微软雅黑"/>
              </a:rPr>
              <a:t>Page 2.2: Workflow</a:t>
            </a:r>
            <a:endParaRPr lang="en-US" sz="1100"/>
          </a:p>
        </p:txBody>
      </p:sp>
    </p:spTree>
  </p:cSld>
  <p:clrMapOvr>
    <a:masterClrMapping/>
  </p:clrMapOvr>
  <mc:AlternateContent xmlns:mc="http://schemas.openxmlformats.org/markup-compatibility/2006">
    <mc:Choice xmlns:p14="http://schemas.microsoft.com/office/powerpoint/2010/main" Requires="p14">
      <p:transition spd="slow" p14:dur="2000" advTm="5394"/>
    </mc:Choice>
    <mc:Fallback>
      <p:transition spd="slow" advTm="539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2000" b="2000"/>
          <a:stretch>
            <a:fillRect/>
          </a:stretch>
        </p:blipFill>
        <p:spPr>
          <a:xfrm>
            <a:off x="0" y="0"/>
            <a:ext cx="10426700" cy="5867400"/>
          </a:xfrm>
          <a:prstGeom prst="rect">
            <a:avLst/>
          </a:prstGeom>
        </p:spPr>
      </p:pic>
      <p:sp>
        <p:nvSpPr>
          <p:cNvPr id="5" name="TextBox 5"/>
          <p:cNvSpPr txBox="1"/>
          <p:nvPr/>
        </p:nvSpPr>
        <p:spPr>
          <a:xfrm>
            <a:off x="1270000" y="2527300"/>
            <a:ext cx="7810500" cy="393700"/>
          </a:xfrm>
          <a:prstGeom prst="rect">
            <a:avLst/>
          </a:prstGeom>
          <a:solidFill>
            <a:srgbClr val="000000">
              <a:alpha val="0"/>
            </a:srgbClr>
          </a:solidFill>
        </p:spPr>
        <p:txBody>
          <a:bodyPr lIns="0" tIns="0" rIns="0" bIns="0" rtlCol="0" anchor="ctr"/>
          <a:lstStyle/>
          <a:p>
            <a:pPr indent="0" algn="ctr">
              <a:lnSpc>
                <a:spcPct val="111538"/>
              </a:lnSpc>
              <a:defRPr/>
            </a:pPr>
            <a:r>
              <a:rPr lang="en-US" sz="2600" b="1" dirty="0">
                <a:solidFill>
                  <a:srgbClr val="FFFFFF"/>
                </a:solidFill>
                <a:latin typeface="微软雅黑"/>
              </a:rPr>
              <a:t>The Live </a:t>
            </a:r>
            <a:r>
              <a:rPr lang="en-US" sz="2600" b="1" dirty="0" err="1">
                <a:solidFill>
                  <a:srgbClr val="FFFFFF"/>
                </a:solidFill>
                <a:latin typeface="微软雅黑"/>
              </a:rPr>
              <a:t>Streamlit</a:t>
            </a:r>
            <a:r>
              <a:rPr lang="en-US" sz="2600" b="1" dirty="0">
                <a:solidFill>
                  <a:srgbClr val="FFFFFF"/>
                </a:solidFill>
                <a:latin typeface="微软雅黑"/>
              </a:rPr>
              <a:t> Demo</a:t>
            </a:r>
            <a:endParaRPr lang="en-US" sz="1100" dirty="0"/>
          </a:p>
        </p:txBody>
      </p:sp>
      <p:sp>
        <p:nvSpPr>
          <p:cNvPr id="6" name="TextBox 6"/>
          <p:cNvSpPr txBox="1"/>
          <p:nvPr/>
        </p:nvSpPr>
        <p:spPr>
          <a:xfrm>
            <a:off x="1270000" y="1765300"/>
            <a:ext cx="7810500" cy="304800"/>
          </a:xfrm>
          <a:prstGeom prst="rect">
            <a:avLst/>
          </a:prstGeom>
          <a:solidFill>
            <a:srgbClr val="000000">
              <a:alpha val="0"/>
            </a:srgbClr>
          </a:solidFill>
        </p:spPr>
        <p:txBody>
          <a:bodyPr lIns="0" tIns="0" rIns="0" bIns="0" rtlCol="0" anchor="ctr"/>
          <a:lstStyle/>
          <a:p>
            <a:pPr indent="0" algn="ctr">
              <a:lnSpc>
                <a:spcPct val="111111"/>
              </a:lnSpc>
              <a:defRPr/>
            </a:pPr>
            <a:r>
              <a:rPr lang="en-US" sz="1800" b="1">
                <a:solidFill>
                  <a:srgbClr val="FFFFFF"/>
                </a:solidFill>
                <a:latin typeface="微软雅黑"/>
              </a:rPr>
              <a:t>Section 3</a:t>
            </a:r>
            <a:endParaRPr lang="en-US" sz="1100"/>
          </a:p>
        </p:txBody>
      </p:sp>
    </p:spTree>
  </p:cSld>
  <p:clrMapOvr>
    <a:masterClrMapping/>
  </p:clrMapOvr>
  <mc:AlternateContent xmlns:mc="http://schemas.openxmlformats.org/markup-compatibility/2006">
    <mc:Choice xmlns:p14="http://schemas.microsoft.com/office/powerpoint/2010/main" Requires="p14">
      <p:transition spd="slow" p14:dur="2000" advTm="5603"/>
    </mc:Choice>
    <mc:Fallback>
      <p:transition spd="slow" advTm="560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ive stream">
            <a:hlinkClick r:id="" action="ppaction://media"/>
            <a:extLst>
              <a:ext uri="{FF2B5EF4-FFF2-40B4-BE49-F238E27FC236}">
                <a16:creationId xmlns:a16="http://schemas.microsoft.com/office/drawing/2014/main" id="{D1201D3E-80D1-2E65-47E4-A4AF0F894CAF}"/>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5152" y="0"/>
            <a:ext cx="10381052" cy="5863446"/>
          </a:xfrm>
          <a:prstGeom prst="rect">
            <a:avLst/>
          </a:prstGeom>
        </p:spPr>
      </p:pic>
    </p:spTree>
    <p:custDataLst>
      <p:tags r:id="rId1"/>
    </p:custDataLst>
    <p:extLst>
      <p:ext uri="{BB962C8B-B14F-4D97-AF65-F5344CB8AC3E}">
        <p14:creationId xmlns:p14="http://schemas.microsoft.com/office/powerpoint/2010/main" val="256011343"/>
      </p:ext>
    </p:extLst>
  </p:cSld>
  <p:clrMapOvr>
    <a:masterClrMapping/>
  </p:clrMapOvr>
  <mc:AlternateContent xmlns:mc="http://schemas.openxmlformats.org/markup-compatibility/2006">
    <mc:Choice xmlns:p14="http://schemas.microsoft.com/office/powerpoint/2010/main" Requires="p14">
      <p:transition spd="slow" p14:dur="2000" advTm="91586"/>
    </mc:Choice>
    <mc:Fallback>
      <p:transition spd="slow" advTm="915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extLst>
    <p:ext uri="{E180D4A7-C9FB-4DFB-919C-405C955672EB}">
      <p14:showEvtLst xmlns:p14="http://schemas.microsoft.com/office/powerpoint/2010/main">
        <p14:playEvt time="2290" objId="7"/>
        <p14:triggerEvt type="onClick" time="2291" objId="7"/>
        <p14:stopEvt time="79589" objId="7"/>
        <p14:playEvt time="80766" objId="7"/>
        <p14:triggerEvt type="onClick" time="80766" objId="7"/>
        <p14:pauseEvt time="85324" objId="7"/>
        <p14:seekEvt time="85325" objId="7" seek="74448"/>
        <p14:seekEvt time="85325" objId="7" seek="74448"/>
        <p14:resumeEvt time="85383" objId="7"/>
        <p14:pauseEvt time="86174" objId="7"/>
        <p14:seekEvt time="86174" objId="7" seek="74448"/>
        <p14:seekEvt time="86175" objId="7" seek="74448"/>
        <p14:resumeEvt time="86250" objId="7"/>
        <p14:pauseEvt time="87994" objId="7"/>
        <p14:triggerEvt type="onClick" time="87994" objId="7"/>
        <p14:stopEvt time="90432" objId="7"/>
        <p14:playEvt time="90434" objId="7"/>
        <p14:stopEvt time="91586" objId="7"/>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90.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781</Words>
  <Application>Microsoft Office PowerPoint</Application>
  <PresentationFormat>Custom</PresentationFormat>
  <Paragraphs>77</Paragraphs>
  <Slides>21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微软雅黑</vt:lpstr>
      <vt:lpstr>Arial</vt:lpstr>
      <vt:lpstr>Calibri</vt:lpstr>
      <vt:lpstr>苹方-简</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Noura</dc:creator>
  <cp:lastModifiedBy>juma alghafli</cp:lastModifiedBy>
  <cp:revision>1</cp:revision>
  <dcterms:created xsi:type="dcterms:W3CDTF">2006-08-16T00:00:00Z</dcterms:created>
  <dcterms:modified xsi:type="dcterms:W3CDTF">2025-05-13T13:04:13Z</dcterms:modified>
</cp:coreProperties>
</file>